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1"/>
  </p:notesMasterIdLst>
  <p:sldIdLst>
    <p:sldId id="973" r:id="rId2"/>
    <p:sldId id="974" r:id="rId3"/>
    <p:sldId id="975" r:id="rId4"/>
    <p:sldId id="976" r:id="rId5"/>
    <p:sldId id="977" r:id="rId6"/>
    <p:sldId id="978" r:id="rId7"/>
    <p:sldId id="979" r:id="rId8"/>
    <p:sldId id="980" r:id="rId9"/>
    <p:sldId id="981" r:id="rId10"/>
    <p:sldId id="983" r:id="rId11"/>
    <p:sldId id="984" r:id="rId12"/>
    <p:sldId id="985" r:id="rId13"/>
    <p:sldId id="986" r:id="rId14"/>
    <p:sldId id="987" r:id="rId15"/>
    <p:sldId id="988" r:id="rId16"/>
    <p:sldId id="989" r:id="rId17"/>
    <p:sldId id="990" r:id="rId18"/>
    <p:sldId id="991" r:id="rId19"/>
    <p:sldId id="992"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304"/>
  </p:normalViewPr>
  <p:slideViewPr>
    <p:cSldViewPr snapToGrid="0" snapToObjects="1">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D3A582-EC20-FD40-A6D5-0C6DBE9936A4}" type="datetimeFigureOut">
              <a:rPr lang="en-US" smtClean="0"/>
              <a:t>6/16/2021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6E946A-7325-5143-9A78-9CB397F37DBC}" type="slidenum">
              <a:rPr lang="en-US" smtClean="0"/>
              <a:t>‹N°›</a:t>
            </a:fld>
            <a:endParaRPr lang="en-US"/>
          </a:p>
        </p:txBody>
      </p:sp>
    </p:spTree>
    <p:extLst>
      <p:ext uri="{BB962C8B-B14F-4D97-AF65-F5344CB8AC3E}">
        <p14:creationId xmlns:p14="http://schemas.microsoft.com/office/powerpoint/2010/main" val="25050421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theglobalfund.org/media/10759/covid19_c19rm-guidelines_external_en.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BCA3B57-5F1E-B149-A4B9-E4EFF746B042}" type="slidenum">
              <a:rPr lang="en-US" smtClean="0"/>
              <a:t>1</a:t>
            </a:fld>
            <a:endParaRPr lang="en-US"/>
          </a:p>
        </p:txBody>
      </p:sp>
    </p:spTree>
    <p:extLst>
      <p:ext uri="{BB962C8B-B14F-4D97-AF65-F5344CB8AC3E}">
        <p14:creationId xmlns:p14="http://schemas.microsoft.com/office/powerpoint/2010/main" val="397379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CLM requires robust resources. A CLM implementor’s experience documented covering 15 sites, in an urban setting, with two data collectors per site, for approximately US$150,000 per year. Costs can vary depending on the size, scope, and location of the project. Rural work generally requires more resources» </a:t>
            </a:r>
          </a:p>
          <a:p>
            <a:r>
              <a:rPr lang="en-US" sz="1200" kern="1200" dirty="0">
                <a:solidFill>
                  <a:schemeClr val="tx1"/>
                </a:solidFill>
                <a:effectLst/>
                <a:latin typeface="+mn-lt"/>
                <a:ea typeface="+mn-ea"/>
                <a:cs typeface="+mn-cs"/>
              </a:rPr>
              <a:t>Data collectors must be paid for their work. There can be a tendency to “tack on” unpaid CLM data collection responsibilities to individuals already working as outreach workers or community healthcare workers. Do not do this! Include proper remuneration for data collectors in budgets.</a:t>
            </a:r>
          </a:p>
          <a:p>
            <a:endParaRPr lang="en-US" dirty="0"/>
          </a:p>
        </p:txBody>
      </p:sp>
      <p:sp>
        <p:nvSpPr>
          <p:cNvPr id="4" name="Slide Number Placeholder 3"/>
          <p:cNvSpPr>
            <a:spLocks noGrp="1"/>
          </p:cNvSpPr>
          <p:nvPr>
            <p:ph type="sldNum" sz="quarter" idx="5"/>
          </p:nvPr>
        </p:nvSpPr>
        <p:spPr/>
        <p:txBody>
          <a:bodyPr/>
          <a:lstStyle/>
          <a:p>
            <a:fld id="{9BCA3B57-5F1E-B149-A4B9-E4EFF746B042}" type="slidenum">
              <a:rPr lang="en-US" smtClean="0"/>
              <a:t>13</a:t>
            </a:fld>
            <a:endParaRPr lang="en-US"/>
          </a:p>
        </p:txBody>
      </p:sp>
    </p:spTree>
    <p:extLst>
      <p:ext uri="{BB962C8B-B14F-4D97-AF65-F5344CB8AC3E}">
        <p14:creationId xmlns:p14="http://schemas.microsoft.com/office/powerpoint/2010/main" val="18979911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hyperlink for the Technical Information Note is: https://</a:t>
            </a:r>
            <a:r>
              <a:rPr lang="en-US" dirty="0" err="1"/>
              <a:t>www.theglobalfund.org</a:t>
            </a:r>
            <a:r>
              <a:rPr lang="en-US" dirty="0"/>
              <a:t>/media/10749/covid19_c19rm-technical_informationnote_en.pdf (p. 30)</a:t>
            </a:r>
          </a:p>
          <a:p>
            <a:endParaRPr lang="en-US" dirty="0"/>
          </a:p>
        </p:txBody>
      </p:sp>
      <p:sp>
        <p:nvSpPr>
          <p:cNvPr id="4" name="Slide Number Placeholder 3"/>
          <p:cNvSpPr>
            <a:spLocks noGrp="1"/>
          </p:cNvSpPr>
          <p:nvPr>
            <p:ph type="sldNum" sz="quarter" idx="5"/>
          </p:nvPr>
        </p:nvSpPr>
        <p:spPr/>
        <p:txBody>
          <a:bodyPr/>
          <a:lstStyle/>
          <a:p>
            <a:fld id="{49AE4AE4-B180-A14D-8D9D-F84399D80571}" type="slidenum">
              <a:rPr lang="en-US" smtClean="0"/>
              <a:t>16</a:t>
            </a:fld>
            <a:endParaRPr lang="en-US"/>
          </a:p>
        </p:txBody>
      </p:sp>
    </p:spTree>
    <p:extLst>
      <p:ext uri="{BB962C8B-B14F-4D97-AF65-F5344CB8AC3E}">
        <p14:creationId xmlns:p14="http://schemas.microsoft.com/office/powerpoint/2010/main" val="6546276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AE4AE4-B180-A14D-8D9D-F84399D80571}" type="slidenum">
              <a:rPr lang="en-US" smtClean="0"/>
              <a:t>2</a:t>
            </a:fld>
            <a:endParaRPr lang="en-US"/>
          </a:p>
        </p:txBody>
      </p:sp>
    </p:spTree>
    <p:extLst>
      <p:ext uri="{BB962C8B-B14F-4D97-AF65-F5344CB8AC3E}">
        <p14:creationId xmlns:p14="http://schemas.microsoft.com/office/powerpoint/2010/main" val="23072688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Highlight on community system strengthening</a:t>
            </a:r>
          </a:p>
        </p:txBody>
      </p:sp>
      <p:sp>
        <p:nvSpPr>
          <p:cNvPr id="4" name="Slide Number Placeholder 3"/>
          <p:cNvSpPr>
            <a:spLocks noGrp="1"/>
          </p:cNvSpPr>
          <p:nvPr>
            <p:ph type="sldNum" sz="quarter" idx="5"/>
          </p:nvPr>
        </p:nvSpPr>
        <p:spPr/>
        <p:txBody>
          <a:bodyPr/>
          <a:lstStyle/>
          <a:p>
            <a:fld id="{49AE4AE4-B180-A14D-8D9D-F84399D80571}" type="slidenum">
              <a:rPr lang="en-US" smtClean="0"/>
              <a:t>3</a:t>
            </a:fld>
            <a:endParaRPr lang="en-US"/>
          </a:p>
        </p:txBody>
      </p:sp>
    </p:spTree>
    <p:extLst>
      <p:ext uri="{BB962C8B-B14F-4D97-AF65-F5344CB8AC3E}">
        <p14:creationId xmlns:p14="http://schemas.microsoft.com/office/powerpoint/2010/main" val="7244935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Community-led monitoring (CLM) is a powerful tool that rapidly generates granular data regarding the accessibility and quality of HTM prevention and treatment services (i.e. service disruptions, poor quality services, commodity</a:t>
            </a:r>
          </a:p>
          <a:p>
            <a:r>
              <a:rPr lang="en-US" sz="1200" kern="1200" dirty="0">
                <a:solidFill>
                  <a:schemeClr val="tx1"/>
                </a:solidFill>
                <a:effectLst/>
                <a:latin typeface="+mn-lt"/>
                <a:ea typeface="+mn-ea"/>
                <a:cs typeface="+mn-cs"/>
              </a:rPr>
              <a:t>stockouts, and human rights and gender-related barriers), and empowers communities to use CLM </a:t>
            </a:r>
            <a:r>
              <a:rPr lang="en-US" sz="1200" kern="1200" dirty="0" err="1">
                <a:solidFill>
                  <a:schemeClr val="tx1"/>
                </a:solidFill>
                <a:effectLst/>
                <a:latin typeface="+mn-lt"/>
                <a:ea typeface="+mn-ea"/>
                <a:cs typeface="+mn-cs"/>
              </a:rPr>
              <a:t>ffindings</a:t>
            </a:r>
            <a:r>
              <a:rPr lang="en-US" sz="1200" kern="1200" dirty="0">
                <a:solidFill>
                  <a:schemeClr val="tx1"/>
                </a:solidFill>
                <a:effectLst/>
                <a:latin typeface="+mn-lt"/>
                <a:ea typeface="+mn-ea"/>
                <a:cs typeface="+mn-cs"/>
              </a:rPr>
              <a:t> to identify and advocate for solutions.</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US" dirty="0"/>
          </a:p>
        </p:txBody>
      </p:sp>
      <p:sp>
        <p:nvSpPr>
          <p:cNvPr id="4" name="Slide Number Placeholder 3"/>
          <p:cNvSpPr>
            <a:spLocks noGrp="1"/>
          </p:cNvSpPr>
          <p:nvPr>
            <p:ph type="sldNum" sz="quarter" idx="5"/>
          </p:nvPr>
        </p:nvSpPr>
        <p:spPr/>
        <p:txBody>
          <a:bodyPr/>
          <a:lstStyle/>
          <a:p>
            <a:fld id="{49AE4AE4-B180-A14D-8D9D-F84399D80571}" type="slidenum">
              <a:rPr lang="en-US" smtClean="0"/>
              <a:t>4</a:t>
            </a:fld>
            <a:endParaRPr lang="en-US"/>
          </a:p>
        </p:txBody>
      </p:sp>
    </p:spTree>
    <p:extLst>
      <p:ext uri="{BB962C8B-B14F-4D97-AF65-F5344CB8AC3E}">
        <p14:creationId xmlns:p14="http://schemas.microsoft.com/office/powerpoint/2010/main" val="19393220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might be a good section to note:</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dirty="0"/>
              <a:t>CLM is not a new idea; for decades, </a:t>
            </a:r>
            <a:r>
              <a:rPr lang="en-US" sz="1200" kern="1200" dirty="0">
                <a:solidFill>
                  <a:schemeClr val="tx1"/>
                </a:solidFill>
                <a:effectLst/>
                <a:latin typeface="+mn-lt"/>
                <a:ea typeface="+mn-ea"/>
                <a:cs typeface="+mn-cs"/>
              </a:rPr>
              <a:t>communities across the HIV, TB and malaria (HTM) movements have worked to monitor health systems and hold them accountable out of life-saving necessity.</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What is new however is recognition of CLM’s impact by donors (who are now making it a priority). </a:t>
            </a:r>
          </a:p>
          <a:p>
            <a:endParaRPr lang="en-US" dirty="0"/>
          </a:p>
        </p:txBody>
      </p:sp>
      <p:sp>
        <p:nvSpPr>
          <p:cNvPr id="4" name="Slide Number Placeholder 3"/>
          <p:cNvSpPr>
            <a:spLocks noGrp="1"/>
          </p:cNvSpPr>
          <p:nvPr>
            <p:ph type="sldNum" sz="quarter" idx="5"/>
          </p:nvPr>
        </p:nvSpPr>
        <p:spPr/>
        <p:txBody>
          <a:bodyPr/>
          <a:lstStyle/>
          <a:p>
            <a:fld id="{49AE4AE4-B180-A14D-8D9D-F84399D80571}" type="slidenum">
              <a:rPr lang="en-US" smtClean="0"/>
              <a:t>5</a:t>
            </a:fld>
            <a:endParaRPr lang="en-US"/>
          </a:p>
        </p:txBody>
      </p:sp>
    </p:spTree>
    <p:extLst>
      <p:ext uri="{BB962C8B-B14F-4D97-AF65-F5344CB8AC3E}">
        <p14:creationId xmlns:p14="http://schemas.microsoft.com/office/powerpoint/2010/main" val="12503154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Improved gender and human rights outcomes. The CLM model can be applied not just to disease programs, but also to monitor trends in social and structural health interventions, such as gender-based violence, food insecurity, sexual and reproductive health, and the promotion and protection of human rights. In one country, CLM was used to track the effects of lockdowns on economic and food insecurity among vulnerable communities, particularly pregnant people and children with HIV and their caregivers. These data were used to advocate with policymakers to expand investments in emergency COVID-19 assistance.</a:t>
            </a:r>
          </a:p>
          <a:p>
            <a:endParaRPr lang="en-US" dirty="0"/>
          </a:p>
        </p:txBody>
      </p:sp>
      <p:sp>
        <p:nvSpPr>
          <p:cNvPr id="4" name="Slide Number Placeholder 3"/>
          <p:cNvSpPr>
            <a:spLocks noGrp="1"/>
          </p:cNvSpPr>
          <p:nvPr>
            <p:ph type="sldNum" sz="quarter" idx="5"/>
          </p:nvPr>
        </p:nvSpPr>
        <p:spPr/>
        <p:txBody>
          <a:bodyPr/>
          <a:lstStyle/>
          <a:p>
            <a:fld id="{9BCA3B57-5F1E-B149-A4B9-E4EFF746B042}" type="slidenum">
              <a:rPr lang="en-US" smtClean="0"/>
              <a:t>7</a:t>
            </a:fld>
            <a:endParaRPr lang="en-US"/>
          </a:p>
        </p:txBody>
      </p:sp>
    </p:spTree>
    <p:extLst>
      <p:ext uri="{BB962C8B-B14F-4D97-AF65-F5344CB8AC3E}">
        <p14:creationId xmlns:p14="http://schemas.microsoft.com/office/powerpoint/2010/main" val="32328949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H" sz="1200" i="1" kern="1200" dirty="0">
                <a:solidFill>
                  <a:schemeClr val="tx1"/>
                </a:solidFill>
                <a:effectLst/>
                <a:latin typeface="+mn-lt"/>
                <a:ea typeface="+mn-ea"/>
                <a:cs typeface="+mn-cs"/>
                <a:hlinkClick r:id="rId3"/>
              </a:rPr>
              <a:t>https://www.theglobalfund.org/media/10759/covid19_c19rm-guidelines_external_en.pdf</a:t>
            </a:r>
            <a:r>
              <a:rPr lang="en-US" dirty="0">
                <a:effectLst/>
              </a:rPr>
              <a:t>  - Link for the Global Fund’s C19RM Guidance Note</a:t>
            </a:r>
            <a:endParaRPr lang="en-US" dirty="0"/>
          </a:p>
        </p:txBody>
      </p:sp>
      <p:sp>
        <p:nvSpPr>
          <p:cNvPr id="4" name="Slide Number Placeholder 3"/>
          <p:cNvSpPr>
            <a:spLocks noGrp="1"/>
          </p:cNvSpPr>
          <p:nvPr>
            <p:ph type="sldNum" sz="quarter" idx="5"/>
          </p:nvPr>
        </p:nvSpPr>
        <p:spPr/>
        <p:txBody>
          <a:bodyPr/>
          <a:lstStyle/>
          <a:p>
            <a:fld id="{49AE4AE4-B180-A14D-8D9D-F84399D80571}" type="slidenum">
              <a:rPr lang="en-US" smtClean="0"/>
              <a:t>9</a:t>
            </a:fld>
            <a:endParaRPr lang="en-US"/>
          </a:p>
        </p:txBody>
      </p:sp>
    </p:spTree>
    <p:extLst>
      <p:ext uri="{BB962C8B-B14F-4D97-AF65-F5344CB8AC3E}">
        <p14:creationId xmlns:p14="http://schemas.microsoft.com/office/powerpoint/2010/main" val="41867559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CA3B57-5F1E-B149-A4B9-E4EFF746B042}" type="slidenum">
              <a:rPr lang="en-US" smtClean="0"/>
              <a:t>10</a:t>
            </a:fld>
            <a:endParaRPr lang="en-US"/>
          </a:p>
        </p:txBody>
      </p:sp>
    </p:spTree>
    <p:extLst>
      <p:ext uri="{BB962C8B-B14F-4D97-AF65-F5344CB8AC3E}">
        <p14:creationId xmlns:p14="http://schemas.microsoft.com/office/powerpoint/2010/main" val="28825461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 The relationship between the </a:t>
            </a:r>
            <a:r>
              <a:rPr lang="en-US" sz="1200" b="1" kern="1200" dirty="0">
                <a:solidFill>
                  <a:schemeClr val="tx1"/>
                </a:solidFill>
                <a:effectLst/>
                <a:latin typeface="+mn-lt"/>
                <a:ea typeface="+mn-ea"/>
                <a:cs typeface="+mn-cs"/>
              </a:rPr>
              <a:t>ENGAGEMENT</a:t>
            </a:r>
            <a:r>
              <a:rPr lang="en-US" sz="1200" kern="1200" dirty="0">
                <a:solidFill>
                  <a:schemeClr val="tx1"/>
                </a:solidFill>
                <a:effectLst/>
                <a:latin typeface="+mn-lt"/>
                <a:ea typeface="+mn-ea"/>
                <a:cs typeface="+mn-cs"/>
              </a:rPr>
              <a:t> and </a:t>
            </a:r>
            <a:r>
              <a:rPr lang="en-US" sz="1200" b="1" kern="1200" dirty="0">
                <a:solidFill>
                  <a:schemeClr val="tx1"/>
                </a:solidFill>
                <a:effectLst/>
                <a:latin typeface="+mn-lt"/>
                <a:ea typeface="+mn-ea"/>
                <a:cs typeface="+mn-cs"/>
              </a:rPr>
              <a:t>ADVOCACY</a:t>
            </a:r>
            <a:r>
              <a:rPr lang="en-US" sz="1200" kern="1200" dirty="0">
                <a:solidFill>
                  <a:schemeClr val="tx1"/>
                </a:solidFill>
                <a:effectLst/>
                <a:latin typeface="+mn-lt"/>
                <a:ea typeface="+mn-ea"/>
                <a:cs typeface="+mn-cs"/>
              </a:rPr>
              <a:t> components is mutually reinforcing and cyclical as represented by the arrows at the bottom left of the figure</a:t>
            </a:r>
          </a:p>
          <a:p>
            <a:endParaRPr lang="en-US" dirty="0"/>
          </a:p>
        </p:txBody>
      </p:sp>
      <p:sp>
        <p:nvSpPr>
          <p:cNvPr id="4" name="Slide Number Placeholder 3"/>
          <p:cNvSpPr>
            <a:spLocks noGrp="1"/>
          </p:cNvSpPr>
          <p:nvPr>
            <p:ph type="sldNum" sz="quarter" idx="5"/>
          </p:nvPr>
        </p:nvSpPr>
        <p:spPr/>
        <p:txBody>
          <a:bodyPr/>
          <a:lstStyle/>
          <a:p>
            <a:fld id="{49AE4AE4-B180-A14D-8D9D-F84399D80571}" type="slidenum">
              <a:rPr lang="en-US" smtClean="0"/>
              <a:t>11</a:t>
            </a:fld>
            <a:endParaRPr lang="en-US"/>
          </a:p>
        </p:txBody>
      </p:sp>
    </p:spTree>
    <p:extLst>
      <p:ext uri="{BB962C8B-B14F-4D97-AF65-F5344CB8AC3E}">
        <p14:creationId xmlns:p14="http://schemas.microsoft.com/office/powerpoint/2010/main" val="4092558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image" Target="../media/image3.png"/><Relationship Id="rId7" Type="http://schemas.openxmlformats.org/officeDocument/2006/relationships/image" Target="../media/image6.emf"/><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5.emf"/><Relationship Id="rId5" Type="http://schemas.microsoft.com/office/2007/relationships/hdphoto" Target="../media/hdphoto1.wdp"/><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F4C6EF-A9C5-3842-81A5-8CA8769D6AD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6501FD3-13BD-6440-89F1-726C7C0178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98CD113-A7BA-4D42-AAAD-12BA95A3C23D}"/>
              </a:ext>
            </a:extLst>
          </p:cNvPr>
          <p:cNvSpPr>
            <a:spLocks noGrp="1"/>
          </p:cNvSpPr>
          <p:nvPr>
            <p:ph type="dt" sz="half" idx="10"/>
          </p:nvPr>
        </p:nvSpPr>
        <p:spPr/>
        <p:txBody>
          <a:bodyPr/>
          <a:lstStyle/>
          <a:p>
            <a:fld id="{937A1F19-BFF7-0844-9E6C-40837B29F93E}" type="datetimeFigureOut">
              <a:rPr lang="en-US" smtClean="0"/>
              <a:t>6/16/2021</a:t>
            </a:fld>
            <a:endParaRPr lang="en-US"/>
          </a:p>
        </p:txBody>
      </p:sp>
      <p:sp>
        <p:nvSpPr>
          <p:cNvPr id="5" name="Footer Placeholder 4">
            <a:extLst>
              <a:ext uri="{FF2B5EF4-FFF2-40B4-BE49-F238E27FC236}">
                <a16:creationId xmlns:a16="http://schemas.microsoft.com/office/drawing/2014/main" id="{33CC8C0B-B8FC-B247-889E-89DAA35E51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4ACBE0-CB92-2C4E-8396-0FA55E921262}"/>
              </a:ext>
            </a:extLst>
          </p:cNvPr>
          <p:cNvSpPr>
            <a:spLocks noGrp="1"/>
          </p:cNvSpPr>
          <p:nvPr>
            <p:ph type="sldNum" sz="quarter" idx="12"/>
          </p:nvPr>
        </p:nvSpPr>
        <p:spPr/>
        <p:txBody>
          <a:bodyPr/>
          <a:lstStyle/>
          <a:p>
            <a:fld id="{6E6122F6-BCF0-A048-8D74-C7EF683A42A9}" type="slidenum">
              <a:rPr lang="en-US" smtClean="0"/>
              <a:t>‹N°›</a:t>
            </a:fld>
            <a:endParaRPr lang="en-US"/>
          </a:p>
        </p:txBody>
      </p:sp>
    </p:spTree>
    <p:extLst>
      <p:ext uri="{BB962C8B-B14F-4D97-AF65-F5344CB8AC3E}">
        <p14:creationId xmlns:p14="http://schemas.microsoft.com/office/powerpoint/2010/main" val="2861073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8FC7D0-106A-8241-BABB-EA88ABBF240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3590E0B-BF4E-7B4D-93AE-A53A83E3948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F6D718-FFDA-2648-826D-1C0C0D835BB9}"/>
              </a:ext>
            </a:extLst>
          </p:cNvPr>
          <p:cNvSpPr>
            <a:spLocks noGrp="1"/>
          </p:cNvSpPr>
          <p:nvPr>
            <p:ph type="dt" sz="half" idx="10"/>
          </p:nvPr>
        </p:nvSpPr>
        <p:spPr/>
        <p:txBody>
          <a:bodyPr/>
          <a:lstStyle/>
          <a:p>
            <a:fld id="{937A1F19-BFF7-0844-9E6C-40837B29F93E}" type="datetimeFigureOut">
              <a:rPr lang="en-US" smtClean="0"/>
              <a:t>6/16/2021</a:t>
            </a:fld>
            <a:endParaRPr lang="en-US"/>
          </a:p>
        </p:txBody>
      </p:sp>
      <p:sp>
        <p:nvSpPr>
          <p:cNvPr id="5" name="Footer Placeholder 4">
            <a:extLst>
              <a:ext uri="{FF2B5EF4-FFF2-40B4-BE49-F238E27FC236}">
                <a16:creationId xmlns:a16="http://schemas.microsoft.com/office/drawing/2014/main" id="{1D2132D8-55CE-E748-B826-24990D9696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BB34B7-3608-904C-AB2B-C9969EF5C505}"/>
              </a:ext>
            </a:extLst>
          </p:cNvPr>
          <p:cNvSpPr>
            <a:spLocks noGrp="1"/>
          </p:cNvSpPr>
          <p:nvPr>
            <p:ph type="sldNum" sz="quarter" idx="12"/>
          </p:nvPr>
        </p:nvSpPr>
        <p:spPr/>
        <p:txBody>
          <a:bodyPr/>
          <a:lstStyle/>
          <a:p>
            <a:fld id="{6E6122F6-BCF0-A048-8D74-C7EF683A42A9}" type="slidenum">
              <a:rPr lang="en-US" smtClean="0"/>
              <a:t>‹N°›</a:t>
            </a:fld>
            <a:endParaRPr lang="en-US"/>
          </a:p>
        </p:txBody>
      </p:sp>
    </p:spTree>
    <p:extLst>
      <p:ext uri="{BB962C8B-B14F-4D97-AF65-F5344CB8AC3E}">
        <p14:creationId xmlns:p14="http://schemas.microsoft.com/office/powerpoint/2010/main" val="1786679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B078DD8-84B0-B24D-B67C-7D2999CD24B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44EE3B2-2777-0D49-8FA3-5F0B0E3BD3C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B478EB-0856-8946-ABEC-0485B3B45805}"/>
              </a:ext>
            </a:extLst>
          </p:cNvPr>
          <p:cNvSpPr>
            <a:spLocks noGrp="1"/>
          </p:cNvSpPr>
          <p:nvPr>
            <p:ph type="dt" sz="half" idx="10"/>
          </p:nvPr>
        </p:nvSpPr>
        <p:spPr/>
        <p:txBody>
          <a:bodyPr/>
          <a:lstStyle/>
          <a:p>
            <a:fld id="{937A1F19-BFF7-0844-9E6C-40837B29F93E}" type="datetimeFigureOut">
              <a:rPr lang="en-US" smtClean="0"/>
              <a:t>6/16/2021</a:t>
            </a:fld>
            <a:endParaRPr lang="en-US"/>
          </a:p>
        </p:txBody>
      </p:sp>
      <p:sp>
        <p:nvSpPr>
          <p:cNvPr id="5" name="Footer Placeholder 4">
            <a:extLst>
              <a:ext uri="{FF2B5EF4-FFF2-40B4-BE49-F238E27FC236}">
                <a16:creationId xmlns:a16="http://schemas.microsoft.com/office/drawing/2014/main" id="{7730F9CF-D24E-AF47-B500-73142C004F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399EA2-93C4-8C4E-926E-7FD30C855CB1}"/>
              </a:ext>
            </a:extLst>
          </p:cNvPr>
          <p:cNvSpPr>
            <a:spLocks noGrp="1"/>
          </p:cNvSpPr>
          <p:nvPr>
            <p:ph type="sldNum" sz="quarter" idx="12"/>
          </p:nvPr>
        </p:nvSpPr>
        <p:spPr/>
        <p:txBody>
          <a:bodyPr/>
          <a:lstStyle/>
          <a:p>
            <a:fld id="{6E6122F6-BCF0-A048-8D74-C7EF683A42A9}" type="slidenum">
              <a:rPr lang="en-US" smtClean="0"/>
              <a:t>‹N°›</a:t>
            </a:fld>
            <a:endParaRPr lang="en-US"/>
          </a:p>
        </p:txBody>
      </p:sp>
    </p:spTree>
    <p:extLst>
      <p:ext uri="{BB962C8B-B14F-4D97-AF65-F5344CB8AC3E}">
        <p14:creationId xmlns:p14="http://schemas.microsoft.com/office/powerpoint/2010/main" val="17874385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ver">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C9797E6-3AB4-1F42-BFBF-AE33E06E405A}"/>
              </a:ext>
            </a:extLst>
          </p:cNvPr>
          <p:cNvSpPr/>
          <p:nvPr userDrawn="1"/>
        </p:nvSpPr>
        <p:spPr>
          <a:xfrm flipH="1">
            <a:off x="0" y="0"/>
            <a:ext cx="12192000" cy="6858000"/>
          </a:xfrm>
          <a:custGeom>
            <a:avLst/>
            <a:gdLst>
              <a:gd name="connsiteX0" fmla="*/ 0 w 12192000"/>
              <a:gd name="connsiteY0" fmla="*/ 0 h 6858000"/>
              <a:gd name="connsiteX1" fmla="*/ 214811 w 12192000"/>
              <a:gd name="connsiteY1" fmla="*/ 0 h 6858000"/>
              <a:gd name="connsiteX2" fmla="*/ 795383 w 12192000"/>
              <a:gd name="connsiteY2" fmla="*/ 0 h 6858000"/>
              <a:gd name="connsiteX3" fmla="*/ 1254034 w 12192000"/>
              <a:gd name="connsiteY3" fmla="*/ 0 h 6858000"/>
              <a:gd name="connsiteX4" fmla="*/ 1834606 w 12192000"/>
              <a:gd name="connsiteY4" fmla="*/ 0 h 6858000"/>
              <a:gd name="connsiteX5" fmla="*/ 2659017 w 12192000"/>
              <a:gd name="connsiteY5" fmla="*/ 0 h 6858000"/>
              <a:gd name="connsiteX6" fmla="*/ 2995749 w 12192000"/>
              <a:gd name="connsiteY6" fmla="*/ 0 h 6858000"/>
              <a:gd name="connsiteX7" fmla="*/ 3820160 w 12192000"/>
              <a:gd name="connsiteY7" fmla="*/ 0 h 6858000"/>
              <a:gd name="connsiteX8" fmla="*/ 4156891 w 12192000"/>
              <a:gd name="connsiteY8" fmla="*/ 0 h 6858000"/>
              <a:gd name="connsiteX9" fmla="*/ 4859383 w 12192000"/>
              <a:gd name="connsiteY9" fmla="*/ 0 h 6858000"/>
              <a:gd name="connsiteX10" fmla="*/ 5074194 w 12192000"/>
              <a:gd name="connsiteY10" fmla="*/ 0 h 6858000"/>
              <a:gd name="connsiteX11" fmla="*/ 5776686 w 12192000"/>
              <a:gd name="connsiteY11" fmla="*/ 0 h 6858000"/>
              <a:gd name="connsiteX12" fmla="*/ 6235337 w 12192000"/>
              <a:gd name="connsiteY12" fmla="*/ 0 h 6858000"/>
              <a:gd name="connsiteX13" fmla="*/ 6937829 w 12192000"/>
              <a:gd name="connsiteY13" fmla="*/ 0 h 6858000"/>
              <a:gd name="connsiteX14" fmla="*/ 7518400 w 12192000"/>
              <a:gd name="connsiteY14" fmla="*/ 0 h 6858000"/>
              <a:gd name="connsiteX15" fmla="*/ 8098971 w 12192000"/>
              <a:gd name="connsiteY15" fmla="*/ 0 h 6858000"/>
              <a:gd name="connsiteX16" fmla="*/ 8923383 w 12192000"/>
              <a:gd name="connsiteY16" fmla="*/ 0 h 6858000"/>
              <a:gd name="connsiteX17" fmla="*/ 9625874 w 12192000"/>
              <a:gd name="connsiteY17" fmla="*/ 0 h 6858000"/>
              <a:gd name="connsiteX18" fmla="*/ 10206446 w 12192000"/>
              <a:gd name="connsiteY18" fmla="*/ 0 h 6858000"/>
              <a:gd name="connsiteX19" fmla="*/ 10787017 w 12192000"/>
              <a:gd name="connsiteY19" fmla="*/ 0 h 6858000"/>
              <a:gd name="connsiteX20" fmla="*/ 11367589 w 12192000"/>
              <a:gd name="connsiteY20" fmla="*/ 0 h 6858000"/>
              <a:gd name="connsiteX21" fmla="*/ 12192000 w 12192000"/>
              <a:gd name="connsiteY21" fmla="*/ 0 h 6858000"/>
              <a:gd name="connsiteX22" fmla="*/ 12192000 w 12192000"/>
              <a:gd name="connsiteY22" fmla="*/ 434340 h 6858000"/>
              <a:gd name="connsiteX23" fmla="*/ 12192000 w 12192000"/>
              <a:gd name="connsiteY23" fmla="*/ 868680 h 6858000"/>
              <a:gd name="connsiteX24" fmla="*/ 12192000 w 12192000"/>
              <a:gd name="connsiteY24" fmla="*/ 1577340 h 6858000"/>
              <a:gd name="connsiteX25" fmla="*/ 12192000 w 12192000"/>
              <a:gd name="connsiteY25" fmla="*/ 2011680 h 6858000"/>
              <a:gd name="connsiteX26" fmla="*/ 12192000 w 12192000"/>
              <a:gd name="connsiteY26" fmla="*/ 2377440 h 6858000"/>
              <a:gd name="connsiteX27" fmla="*/ 12192000 w 12192000"/>
              <a:gd name="connsiteY27" fmla="*/ 3086100 h 6858000"/>
              <a:gd name="connsiteX28" fmla="*/ 12192000 w 12192000"/>
              <a:gd name="connsiteY28" fmla="*/ 3657600 h 6858000"/>
              <a:gd name="connsiteX29" fmla="*/ 12192000 w 12192000"/>
              <a:gd name="connsiteY29" fmla="*/ 4297680 h 6858000"/>
              <a:gd name="connsiteX30" fmla="*/ 12192000 w 12192000"/>
              <a:gd name="connsiteY30" fmla="*/ 4663440 h 6858000"/>
              <a:gd name="connsiteX31" fmla="*/ 12192000 w 12192000"/>
              <a:gd name="connsiteY31" fmla="*/ 5234940 h 6858000"/>
              <a:gd name="connsiteX32" fmla="*/ 12192000 w 12192000"/>
              <a:gd name="connsiteY32" fmla="*/ 5806440 h 6858000"/>
              <a:gd name="connsiteX33" fmla="*/ 12192000 w 12192000"/>
              <a:gd name="connsiteY33" fmla="*/ 6240780 h 6858000"/>
              <a:gd name="connsiteX34" fmla="*/ 12192000 w 12192000"/>
              <a:gd name="connsiteY34" fmla="*/ 6858000 h 6858000"/>
              <a:gd name="connsiteX35" fmla="*/ 11855269 w 12192000"/>
              <a:gd name="connsiteY35" fmla="*/ 6858000 h 6858000"/>
              <a:gd name="connsiteX36" fmla="*/ 11640457 w 12192000"/>
              <a:gd name="connsiteY36" fmla="*/ 6858000 h 6858000"/>
              <a:gd name="connsiteX37" fmla="*/ 11303726 w 12192000"/>
              <a:gd name="connsiteY37" fmla="*/ 6858000 h 6858000"/>
              <a:gd name="connsiteX38" fmla="*/ 10966994 w 12192000"/>
              <a:gd name="connsiteY38" fmla="*/ 6858000 h 6858000"/>
              <a:gd name="connsiteX39" fmla="*/ 10142583 w 12192000"/>
              <a:gd name="connsiteY39" fmla="*/ 6858000 h 6858000"/>
              <a:gd name="connsiteX40" fmla="*/ 9440091 w 12192000"/>
              <a:gd name="connsiteY40" fmla="*/ 6858000 h 6858000"/>
              <a:gd name="connsiteX41" fmla="*/ 9103360 w 12192000"/>
              <a:gd name="connsiteY41" fmla="*/ 6858000 h 6858000"/>
              <a:gd name="connsiteX42" fmla="*/ 8400869 w 12192000"/>
              <a:gd name="connsiteY42" fmla="*/ 6858000 h 6858000"/>
              <a:gd name="connsiteX43" fmla="*/ 7576457 w 12192000"/>
              <a:gd name="connsiteY43" fmla="*/ 6858000 h 6858000"/>
              <a:gd name="connsiteX44" fmla="*/ 6995886 w 12192000"/>
              <a:gd name="connsiteY44" fmla="*/ 6858000 h 6858000"/>
              <a:gd name="connsiteX45" fmla="*/ 6293394 w 12192000"/>
              <a:gd name="connsiteY45" fmla="*/ 6858000 h 6858000"/>
              <a:gd name="connsiteX46" fmla="*/ 5590903 w 12192000"/>
              <a:gd name="connsiteY46" fmla="*/ 6858000 h 6858000"/>
              <a:gd name="connsiteX47" fmla="*/ 5010331 w 12192000"/>
              <a:gd name="connsiteY47" fmla="*/ 6858000 h 6858000"/>
              <a:gd name="connsiteX48" fmla="*/ 4551680 w 12192000"/>
              <a:gd name="connsiteY48" fmla="*/ 6858000 h 6858000"/>
              <a:gd name="connsiteX49" fmla="*/ 3727269 w 12192000"/>
              <a:gd name="connsiteY49" fmla="*/ 6858000 h 6858000"/>
              <a:gd name="connsiteX50" fmla="*/ 2902857 w 12192000"/>
              <a:gd name="connsiteY50" fmla="*/ 6858000 h 6858000"/>
              <a:gd name="connsiteX51" fmla="*/ 2688046 w 12192000"/>
              <a:gd name="connsiteY51" fmla="*/ 6858000 h 6858000"/>
              <a:gd name="connsiteX52" fmla="*/ 1863634 w 12192000"/>
              <a:gd name="connsiteY52" fmla="*/ 6858000 h 6858000"/>
              <a:gd name="connsiteX53" fmla="*/ 1161143 w 12192000"/>
              <a:gd name="connsiteY53" fmla="*/ 6858000 h 6858000"/>
              <a:gd name="connsiteX54" fmla="*/ 0 w 12192000"/>
              <a:gd name="connsiteY54" fmla="*/ 6858000 h 6858000"/>
              <a:gd name="connsiteX55" fmla="*/ 0 w 12192000"/>
              <a:gd name="connsiteY55" fmla="*/ 6286500 h 6858000"/>
              <a:gd name="connsiteX56" fmla="*/ 0 w 12192000"/>
              <a:gd name="connsiteY56" fmla="*/ 5577840 h 6858000"/>
              <a:gd name="connsiteX57" fmla="*/ 0 w 12192000"/>
              <a:gd name="connsiteY57" fmla="*/ 4869180 h 6858000"/>
              <a:gd name="connsiteX58" fmla="*/ 0 w 12192000"/>
              <a:gd name="connsiteY58" fmla="*/ 4160520 h 6858000"/>
              <a:gd name="connsiteX59" fmla="*/ 0 w 12192000"/>
              <a:gd name="connsiteY59" fmla="*/ 3726180 h 6858000"/>
              <a:gd name="connsiteX60" fmla="*/ 0 w 12192000"/>
              <a:gd name="connsiteY60" fmla="*/ 3086100 h 6858000"/>
              <a:gd name="connsiteX61" fmla="*/ 0 w 12192000"/>
              <a:gd name="connsiteY61" fmla="*/ 2377440 h 6858000"/>
              <a:gd name="connsiteX62" fmla="*/ 0 w 12192000"/>
              <a:gd name="connsiteY62" fmla="*/ 1943100 h 6858000"/>
              <a:gd name="connsiteX63" fmla="*/ 0 w 12192000"/>
              <a:gd name="connsiteY63" fmla="*/ 1577340 h 6858000"/>
              <a:gd name="connsiteX64" fmla="*/ 0 w 12192000"/>
              <a:gd name="connsiteY64" fmla="*/ 868680 h 6858000"/>
              <a:gd name="connsiteX65" fmla="*/ 0 w 12192000"/>
              <a:gd name="connsiteY6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12192000" h="6858000" fill="none" extrusionOk="0">
                <a:moveTo>
                  <a:pt x="0" y="0"/>
                </a:moveTo>
                <a:cubicBezTo>
                  <a:pt x="57663" y="-20814"/>
                  <a:pt x="138502" y="17730"/>
                  <a:pt x="214811" y="0"/>
                </a:cubicBezTo>
                <a:cubicBezTo>
                  <a:pt x="291120" y="-17730"/>
                  <a:pt x="604860" y="55801"/>
                  <a:pt x="795383" y="0"/>
                </a:cubicBezTo>
                <a:cubicBezTo>
                  <a:pt x="985906" y="-55801"/>
                  <a:pt x="1101448" y="44956"/>
                  <a:pt x="1254034" y="0"/>
                </a:cubicBezTo>
                <a:cubicBezTo>
                  <a:pt x="1406620" y="-44956"/>
                  <a:pt x="1629879" y="49562"/>
                  <a:pt x="1834606" y="0"/>
                </a:cubicBezTo>
                <a:cubicBezTo>
                  <a:pt x="2039333" y="-49562"/>
                  <a:pt x="2439790" y="70749"/>
                  <a:pt x="2659017" y="0"/>
                </a:cubicBezTo>
                <a:cubicBezTo>
                  <a:pt x="2878244" y="-70749"/>
                  <a:pt x="2919209" y="33988"/>
                  <a:pt x="2995749" y="0"/>
                </a:cubicBezTo>
                <a:cubicBezTo>
                  <a:pt x="3072289" y="-33988"/>
                  <a:pt x="3568692" y="21191"/>
                  <a:pt x="3820160" y="0"/>
                </a:cubicBezTo>
                <a:cubicBezTo>
                  <a:pt x="4071628" y="-21191"/>
                  <a:pt x="4018160" y="31247"/>
                  <a:pt x="4156891" y="0"/>
                </a:cubicBezTo>
                <a:cubicBezTo>
                  <a:pt x="4295622" y="-31247"/>
                  <a:pt x="4701982" y="29296"/>
                  <a:pt x="4859383" y="0"/>
                </a:cubicBezTo>
                <a:cubicBezTo>
                  <a:pt x="5016784" y="-29296"/>
                  <a:pt x="5029065" y="10620"/>
                  <a:pt x="5074194" y="0"/>
                </a:cubicBezTo>
                <a:cubicBezTo>
                  <a:pt x="5119323" y="-10620"/>
                  <a:pt x="5621426" y="63964"/>
                  <a:pt x="5776686" y="0"/>
                </a:cubicBezTo>
                <a:cubicBezTo>
                  <a:pt x="5931946" y="-63964"/>
                  <a:pt x="6131089" y="707"/>
                  <a:pt x="6235337" y="0"/>
                </a:cubicBezTo>
                <a:cubicBezTo>
                  <a:pt x="6339585" y="-707"/>
                  <a:pt x="6636652" y="23627"/>
                  <a:pt x="6937829" y="0"/>
                </a:cubicBezTo>
                <a:cubicBezTo>
                  <a:pt x="7239006" y="-23627"/>
                  <a:pt x="7367961" y="63491"/>
                  <a:pt x="7518400" y="0"/>
                </a:cubicBezTo>
                <a:cubicBezTo>
                  <a:pt x="7668839" y="-63491"/>
                  <a:pt x="7892760" y="39436"/>
                  <a:pt x="8098971" y="0"/>
                </a:cubicBezTo>
                <a:cubicBezTo>
                  <a:pt x="8305182" y="-39436"/>
                  <a:pt x="8583463" y="21047"/>
                  <a:pt x="8923383" y="0"/>
                </a:cubicBezTo>
                <a:cubicBezTo>
                  <a:pt x="9263303" y="-21047"/>
                  <a:pt x="9280710" y="21827"/>
                  <a:pt x="9625874" y="0"/>
                </a:cubicBezTo>
                <a:cubicBezTo>
                  <a:pt x="9971038" y="-21827"/>
                  <a:pt x="9996687" y="33579"/>
                  <a:pt x="10206446" y="0"/>
                </a:cubicBezTo>
                <a:cubicBezTo>
                  <a:pt x="10416205" y="-33579"/>
                  <a:pt x="10619124" y="24954"/>
                  <a:pt x="10787017" y="0"/>
                </a:cubicBezTo>
                <a:cubicBezTo>
                  <a:pt x="10954910" y="-24954"/>
                  <a:pt x="11143620" y="37903"/>
                  <a:pt x="11367589" y="0"/>
                </a:cubicBezTo>
                <a:cubicBezTo>
                  <a:pt x="11591558" y="-37903"/>
                  <a:pt x="11827031" y="25728"/>
                  <a:pt x="12192000" y="0"/>
                </a:cubicBezTo>
                <a:cubicBezTo>
                  <a:pt x="12211839" y="178101"/>
                  <a:pt x="12170670" y="323875"/>
                  <a:pt x="12192000" y="434340"/>
                </a:cubicBezTo>
                <a:cubicBezTo>
                  <a:pt x="12213330" y="544805"/>
                  <a:pt x="12167738" y="735116"/>
                  <a:pt x="12192000" y="868680"/>
                </a:cubicBezTo>
                <a:cubicBezTo>
                  <a:pt x="12216262" y="1002244"/>
                  <a:pt x="12165783" y="1386257"/>
                  <a:pt x="12192000" y="1577340"/>
                </a:cubicBezTo>
                <a:cubicBezTo>
                  <a:pt x="12218217" y="1768423"/>
                  <a:pt x="12170789" y="1805482"/>
                  <a:pt x="12192000" y="2011680"/>
                </a:cubicBezTo>
                <a:cubicBezTo>
                  <a:pt x="12213211" y="2217878"/>
                  <a:pt x="12175934" y="2298283"/>
                  <a:pt x="12192000" y="2377440"/>
                </a:cubicBezTo>
                <a:cubicBezTo>
                  <a:pt x="12208066" y="2456597"/>
                  <a:pt x="12152140" y="2774251"/>
                  <a:pt x="12192000" y="3086100"/>
                </a:cubicBezTo>
                <a:cubicBezTo>
                  <a:pt x="12231860" y="3397949"/>
                  <a:pt x="12150233" y="3506995"/>
                  <a:pt x="12192000" y="3657600"/>
                </a:cubicBezTo>
                <a:cubicBezTo>
                  <a:pt x="12233767" y="3808205"/>
                  <a:pt x="12164342" y="4097509"/>
                  <a:pt x="12192000" y="4297680"/>
                </a:cubicBezTo>
                <a:cubicBezTo>
                  <a:pt x="12219658" y="4497851"/>
                  <a:pt x="12171197" y="4499984"/>
                  <a:pt x="12192000" y="4663440"/>
                </a:cubicBezTo>
                <a:cubicBezTo>
                  <a:pt x="12212803" y="4826896"/>
                  <a:pt x="12161559" y="4951921"/>
                  <a:pt x="12192000" y="5234940"/>
                </a:cubicBezTo>
                <a:cubicBezTo>
                  <a:pt x="12222441" y="5517959"/>
                  <a:pt x="12175524" y="5663862"/>
                  <a:pt x="12192000" y="5806440"/>
                </a:cubicBezTo>
                <a:cubicBezTo>
                  <a:pt x="12208476" y="5949018"/>
                  <a:pt x="12160137" y="6084854"/>
                  <a:pt x="12192000" y="6240780"/>
                </a:cubicBezTo>
                <a:cubicBezTo>
                  <a:pt x="12223863" y="6396706"/>
                  <a:pt x="12149785" y="6709837"/>
                  <a:pt x="12192000" y="6858000"/>
                </a:cubicBezTo>
                <a:cubicBezTo>
                  <a:pt x="12059364" y="6862207"/>
                  <a:pt x="11987373" y="6849430"/>
                  <a:pt x="11855269" y="6858000"/>
                </a:cubicBezTo>
                <a:cubicBezTo>
                  <a:pt x="11723165" y="6866570"/>
                  <a:pt x="11696275" y="6834725"/>
                  <a:pt x="11640457" y="6858000"/>
                </a:cubicBezTo>
                <a:cubicBezTo>
                  <a:pt x="11584639" y="6881275"/>
                  <a:pt x="11423802" y="6855606"/>
                  <a:pt x="11303726" y="6858000"/>
                </a:cubicBezTo>
                <a:cubicBezTo>
                  <a:pt x="11183650" y="6860394"/>
                  <a:pt x="11057624" y="6817784"/>
                  <a:pt x="10966994" y="6858000"/>
                </a:cubicBezTo>
                <a:cubicBezTo>
                  <a:pt x="10876364" y="6898216"/>
                  <a:pt x="10341255" y="6786104"/>
                  <a:pt x="10142583" y="6858000"/>
                </a:cubicBezTo>
                <a:cubicBezTo>
                  <a:pt x="9943911" y="6929896"/>
                  <a:pt x="9642686" y="6855739"/>
                  <a:pt x="9440091" y="6858000"/>
                </a:cubicBezTo>
                <a:cubicBezTo>
                  <a:pt x="9237496" y="6860261"/>
                  <a:pt x="9192374" y="6857446"/>
                  <a:pt x="9103360" y="6858000"/>
                </a:cubicBezTo>
                <a:cubicBezTo>
                  <a:pt x="9014346" y="6858554"/>
                  <a:pt x="8612904" y="6845682"/>
                  <a:pt x="8400869" y="6858000"/>
                </a:cubicBezTo>
                <a:cubicBezTo>
                  <a:pt x="8188834" y="6870318"/>
                  <a:pt x="7806528" y="6788009"/>
                  <a:pt x="7576457" y="6858000"/>
                </a:cubicBezTo>
                <a:cubicBezTo>
                  <a:pt x="7346386" y="6927991"/>
                  <a:pt x="7139035" y="6830492"/>
                  <a:pt x="6995886" y="6858000"/>
                </a:cubicBezTo>
                <a:cubicBezTo>
                  <a:pt x="6852737" y="6885508"/>
                  <a:pt x="6552777" y="6790341"/>
                  <a:pt x="6293394" y="6858000"/>
                </a:cubicBezTo>
                <a:cubicBezTo>
                  <a:pt x="6034011" y="6925659"/>
                  <a:pt x="5837805" y="6788274"/>
                  <a:pt x="5590903" y="6858000"/>
                </a:cubicBezTo>
                <a:cubicBezTo>
                  <a:pt x="5344001" y="6927726"/>
                  <a:pt x="5213424" y="6814409"/>
                  <a:pt x="5010331" y="6858000"/>
                </a:cubicBezTo>
                <a:cubicBezTo>
                  <a:pt x="4807238" y="6901591"/>
                  <a:pt x="4654525" y="6852994"/>
                  <a:pt x="4551680" y="6858000"/>
                </a:cubicBezTo>
                <a:cubicBezTo>
                  <a:pt x="4448835" y="6863006"/>
                  <a:pt x="3978660" y="6848259"/>
                  <a:pt x="3727269" y="6858000"/>
                </a:cubicBezTo>
                <a:cubicBezTo>
                  <a:pt x="3475878" y="6867741"/>
                  <a:pt x="3303039" y="6769616"/>
                  <a:pt x="2902857" y="6858000"/>
                </a:cubicBezTo>
                <a:cubicBezTo>
                  <a:pt x="2502675" y="6946384"/>
                  <a:pt x="2748071" y="6849813"/>
                  <a:pt x="2688046" y="6858000"/>
                </a:cubicBezTo>
                <a:cubicBezTo>
                  <a:pt x="2628021" y="6866187"/>
                  <a:pt x="2122193" y="6768955"/>
                  <a:pt x="1863634" y="6858000"/>
                </a:cubicBezTo>
                <a:cubicBezTo>
                  <a:pt x="1605075" y="6947045"/>
                  <a:pt x="1462727" y="6836373"/>
                  <a:pt x="1161143" y="6858000"/>
                </a:cubicBezTo>
                <a:cubicBezTo>
                  <a:pt x="859559" y="6879627"/>
                  <a:pt x="446440" y="6754184"/>
                  <a:pt x="0" y="6858000"/>
                </a:cubicBezTo>
                <a:cubicBezTo>
                  <a:pt x="-50606" y="6632981"/>
                  <a:pt x="47317" y="6442499"/>
                  <a:pt x="0" y="6286500"/>
                </a:cubicBezTo>
                <a:cubicBezTo>
                  <a:pt x="-47317" y="6130501"/>
                  <a:pt x="45799" y="5828257"/>
                  <a:pt x="0" y="5577840"/>
                </a:cubicBezTo>
                <a:cubicBezTo>
                  <a:pt x="-45799" y="5327423"/>
                  <a:pt x="12790" y="5170339"/>
                  <a:pt x="0" y="4869180"/>
                </a:cubicBezTo>
                <a:cubicBezTo>
                  <a:pt x="-12790" y="4568021"/>
                  <a:pt x="83191" y="4446370"/>
                  <a:pt x="0" y="4160520"/>
                </a:cubicBezTo>
                <a:cubicBezTo>
                  <a:pt x="-83191" y="3874670"/>
                  <a:pt x="2272" y="3932388"/>
                  <a:pt x="0" y="3726180"/>
                </a:cubicBezTo>
                <a:cubicBezTo>
                  <a:pt x="-2272" y="3519972"/>
                  <a:pt x="46245" y="3252538"/>
                  <a:pt x="0" y="3086100"/>
                </a:cubicBezTo>
                <a:cubicBezTo>
                  <a:pt x="-46245" y="2919662"/>
                  <a:pt x="61034" y="2569974"/>
                  <a:pt x="0" y="2377440"/>
                </a:cubicBezTo>
                <a:cubicBezTo>
                  <a:pt x="-61034" y="2184906"/>
                  <a:pt x="32798" y="2158784"/>
                  <a:pt x="0" y="1943100"/>
                </a:cubicBezTo>
                <a:cubicBezTo>
                  <a:pt x="-32798" y="1727416"/>
                  <a:pt x="37715" y="1751627"/>
                  <a:pt x="0" y="1577340"/>
                </a:cubicBezTo>
                <a:cubicBezTo>
                  <a:pt x="-37715" y="1403053"/>
                  <a:pt x="44657" y="1147060"/>
                  <a:pt x="0" y="868680"/>
                </a:cubicBezTo>
                <a:cubicBezTo>
                  <a:pt x="-44657" y="590300"/>
                  <a:pt x="31557" y="424999"/>
                  <a:pt x="0" y="0"/>
                </a:cubicBezTo>
                <a:close/>
              </a:path>
              <a:path w="12192000" h="6858000" stroke="0" extrusionOk="0">
                <a:moveTo>
                  <a:pt x="0" y="0"/>
                </a:moveTo>
                <a:cubicBezTo>
                  <a:pt x="246543" y="-81465"/>
                  <a:pt x="547805" y="19365"/>
                  <a:pt x="824411" y="0"/>
                </a:cubicBezTo>
                <a:cubicBezTo>
                  <a:pt x="1101017" y="-19365"/>
                  <a:pt x="1245570" y="6716"/>
                  <a:pt x="1404983" y="0"/>
                </a:cubicBezTo>
                <a:cubicBezTo>
                  <a:pt x="1564396" y="-6716"/>
                  <a:pt x="1639478" y="39332"/>
                  <a:pt x="1741714" y="0"/>
                </a:cubicBezTo>
                <a:cubicBezTo>
                  <a:pt x="1843950" y="-39332"/>
                  <a:pt x="2205782" y="55758"/>
                  <a:pt x="2322286" y="0"/>
                </a:cubicBezTo>
                <a:cubicBezTo>
                  <a:pt x="2438790" y="-55758"/>
                  <a:pt x="2881365" y="39121"/>
                  <a:pt x="3146697" y="0"/>
                </a:cubicBezTo>
                <a:cubicBezTo>
                  <a:pt x="3412029" y="-39121"/>
                  <a:pt x="3358845" y="36188"/>
                  <a:pt x="3483429" y="0"/>
                </a:cubicBezTo>
                <a:cubicBezTo>
                  <a:pt x="3608013" y="-36188"/>
                  <a:pt x="3611132" y="16287"/>
                  <a:pt x="3698240" y="0"/>
                </a:cubicBezTo>
                <a:cubicBezTo>
                  <a:pt x="3785348" y="-16287"/>
                  <a:pt x="4037292" y="1013"/>
                  <a:pt x="4278811" y="0"/>
                </a:cubicBezTo>
                <a:cubicBezTo>
                  <a:pt x="4520330" y="-1013"/>
                  <a:pt x="4631731" y="954"/>
                  <a:pt x="4859383" y="0"/>
                </a:cubicBezTo>
                <a:cubicBezTo>
                  <a:pt x="5087035" y="-954"/>
                  <a:pt x="5307947" y="52824"/>
                  <a:pt x="5561874" y="0"/>
                </a:cubicBezTo>
                <a:cubicBezTo>
                  <a:pt x="5815801" y="-52824"/>
                  <a:pt x="5888627" y="429"/>
                  <a:pt x="6020526" y="0"/>
                </a:cubicBezTo>
                <a:cubicBezTo>
                  <a:pt x="6152425" y="-429"/>
                  <a:pt x="6159175" y="3027"/>
                  <a:pt x="6235337" y="0"/>
                </a:cubicBezTo>
                <a:cubicBezTo>
                  <a:pt x="6311499" y="-3027"/>
                  <a:pt x="6457818" y="36272"/>
                  <a:pt x="6572069" y="0"/>
                </a:cubicBezTo>
                <a:cubicBezTo>
                  <a:pt x="6686320" y="-36272"/>
                  <a:pt x="7228964" y="5691"/>
                  <a:pt x="7396480" y="0"/>
                </a:cubicBezTo>
                <a:cubicBezTo>
                  <a:pt x="7563996" y="-5691"/>
                  <a:pt x="7629946" y="20885"/>
                  <a:pt x="7733211" y="0"/>
                </a:cubicBezTo>
                <a:cubicBezTo>
                  <a:pt x="7836476" y="-20885"/>
                  <a:pt x="7966149" y="239"/>
                  <a:pt x="8069943" y="0"/>
                </a:cubicBezTo>
                <a:cubicBezTo>
                  <a:pt x="8173737" y="-239"/>
                  <a:pt x="8322939" y="6420"/>
                  <a:pt x="8406674" y="0"/>
                </a:cubicBezTo>
                <a:cubicBezTo>
                  <a:pt x="8490409" y="-6420"/>
                  <a:pt x="8819228" y="47475"/>
                  <a:pt x="9231086" y="0"/>
                </a:cubicBezTo>
                <a:cubicBezTo>
                  <a:pt x="9642944" y="-47475"/>
                  <a:pt x="9728897" y="10721"/>
                  <a:pt x="9933577" y="0"/>
                </a:cubicBezTo>
                <a:cubicBezTo>
                  <a:pt x="10138257" y="-10721"/>
                  <a:pt x="10181422" y="33622"/>
                  <a:pt x="10270309" y="0"/>
                </a:cubicBezTo>
                <a:cubicBezTo>
                  <a:pt x="10359196" y="-33622"/>
                  <a:pt x="10486942" y="19656"/>
                  <a:pt x="10607040" y="0"/>
                </a:cubicBezTo>
                <a:cubicBezTo>
                  <a:pt x="10727138" y="-19656"/>
                  <a:pt x="10763425" y="5624"/>
                  <a:pt x="10821851" y="0"/>
                </a:cubicBezTo>
                <a:cubicBezTo>
                  <a:pt x="10880277" y="-5624"/>
                  <a:pt x="11017197" y="24889"/>
                  <a:pt x="11158583" y="0"/>
                </a:cubicBezTo>
                <a:cubicBezTo>
                  <a:pt x="11299969" y="-24889"/>
                  <a:pt x="11889503" y="91321"/>
                  <a:pt x="12192000" y="0"/>
                </a:cubicBezTo>
                <a:cubicBezTo>
                  <a:pt x="12212450" y="117063"/>
                  <a:pt x="12187812" y="331716"/>
                  <a:pt x="12192000" y="434340"/>
                </a:cubicBezTo>
                <a:cubicBezTo>
                  <a:pt x="12196188" y="536964"/>
                  <a:pt x="12148177" y="661452"/>
                  <a:pt x="12192000" y="800100"/>
                </a:cubicBezTo>
                <a:cubicBezTo>
                  <a:pt x="12235823" y="938748"/>
                  <a:pt x="12157079" y="1261188"/>
                  <a:pt x="12192000" y="1508760"/>
                </a:cubicBezTo>
                <a:cubicBezTo>
                  <a:pt x="12226921" y="1756332"/>
                  <a:pt x="12153523" y="1885129"/>
                  <a:pt x="12192000" y="2011680"/>
                </a:cubicBezTo>
                <a:cubicBezTo>
                  <a:pt x="12230477" y="2138231"/>
                  <a:pt x="12159192" y="2396289"/>
                  <a:pt x="12192000" y="2651760"/>
                </a:cubicBezTo>
                <a:cubicBezTo>
                  <a:pt x="12224808" y="2907231"/>
                  <a:pt x="12162946" y="2885786"/>
                  <a:pt x="12192000" y="3017520"/>
                </a:cubicBezTo>
                <a:cubicBezTo>
                  <a:pt x="12221054" y="3149254"/>
                  <a:pt x="12122483" y="3482049"/>
                  <a:pt x="12192000" y="3726180"/>
                </a:cubicBezTo>
                <a:cubicBezTo>
                  <a:pt x="12261517" y="3970311"/>
                  <a:pt x="12177248" y="4162010"/>
                  <a:pt x="12192000" y="4297680"/>
                </a:cubicBezTo>
                <a:cubicBezTo>
                  <a:pt x="12206752" y="4433350"/>
                  <a:pt x="12161771" y="4569427"/>
                  <a:pt x="12192000" y="4800600"/>
                </a:cubicBezTo>
                <a:cubicBezTo>
                  <a:pt x="12222229" y="5031773"/>
                  <a:pt x="12157973" y="5205138"/>
                  <a:pt x="12192000" y="5509260"/>
                </a:cubicBezTo>
                <a:cubicBezTo>
                  <a:pt x="12226027" y="5813382"/>
                  <a:pt x="12172845" y="5703033"/>
                  <a:pt x="12192000" y="5875020"/>
                </a:cubicBezTo>
                <a:cubicBezTo>
                  <a:pt x="12211155" y="6047007"/>
                  <a:pt x="12168467" y="6110989"/>
                  <a:pt x="12192000" y="6309360"/>
                </a:cubicBezTo>
                <a:cubicBezTo>
                  <a:pt x="12215533" y="6507731"/>
                  <a:pt x="12184138" y="6634103"/>
                  <a:pt x="12192000" y="6858000"/>
                </a:cubicBezTo>
                <a:cubicBezTo>
                  <a:pt x="11988682" y="6884419"/>
                  <a:pt x="11910578" y="6852293"/>
                  <a:pt x="11733349" y="6858000"/>
                </a:cubicBezTo>
                <a:cubicBezTo>
                  <a:pt x="11556120" y="6863707"/>
                  <a:pt x="11471968" y="6849934"/>
                  <a:pt x="11396617" y="6858000"/>
                </a:cubicBezTo>
                <a:cubicBezTo>
                  <a:pt x="11321266" y="6866066"/>
                  <a:pt x="10971785" y="6840551"/>
                  <a:pt x="10572206" y="6858000"/>
                </a:cubicBezTo>
                <a:cubicBezTo>
                  <a:pt x="10172627" y="6875449"/>
                  <a:pt x="10185210" y="6840487"/>
                  <a:pt x="9869714" y="6858000"/>
                </a:cubicBezTo>
                <a:cubicBezTo>
                  <a:pt x="9554218" y="6875513"/>
                  <a:pt x="9600489" y="6838052"/>
                  <a:pt x="9411063" y="6858000"/>
                </a:cubicBezTo>
                <a:cubicBezTo>
                  <a:pt x="9221637" y="6877948"/>
                  <a:pt x="9177718" y="6846731"/>
                  <a:pt x="9074331" y="6858000"/>
                </a:cubicBezTo>
                <a:cubicBezTo>
                  <a:pt x="8970944" y="6869269"/>
                  <a:pt x="8416939" y="6766443"/>
                  <a:pt x="8249920" y="6858000"/>
                </a:cubicBezTo>
                <a:cubicBezTo>
                  <a:pt x="8082901" y="6949557"/>
                  <a:pt x="8022017" y="6832583"/>
                  <a:pt x="7913189" y="6858000"/>
                </a:cubicBezTo>
                <a:cubicBezTo>
                  <a:pt x="7804361" y="6883417"/>
                  <a:pt x="7651514" y="6857770"/>
                  <a:pt x="7576457" y="6858000"/>
                </a:cubicBezTo>
                <a:cubicBezTo>
                  <a:pt x="7501400" y="6858230"/>
                  <a:pt x="7150689" y="6827721"/>
                  <a:pt x="6995886" y="6858000"/>
                </a:cubicBezTo>
                <a:cubicBezTo>
                  <a:pt x="6841083" y="6888279"/>
                  <a:pt x="6743341" y="6805714"/>
                  <a:pt x="6537234" y="6858000"/>
                </a:cubicBezTo>
                <a:cubicBezTo>
                  <a:pt x="6331127" y="6910286"/>
                  <a:pt x="6143522" y="6844131"/>
                  <a:pt x="5834743" y="6858000"/>
                </a:cubicBezTo>
                <a:cubicBezTo>
                  <a:pt x="5525964" y="6871869"/>
                  <a:pt x="5685090" y="6836914"/>
                  <a:pt x="5619931" y="6858000"/>
                </a:cubicBezTo>
                <a:cubicBezTo>
                  <a:pt x="5554772" y="6879086"/>
                  <a:pt x="5307046" y="6856084"/>
                  <a:pt x="5161280" y="6858000"/>
                </a:cubicBezTo>
                <a:cubicBezTo>
                  <a:pt x="5015514" y="6859916"/>
                  <a:pt x="4922295" y="6853129"/>
                  <a:pt x="4824549" y="6858000"/>
                </a:cubicBezTo>
                <a:cubicBezTo>
                  <a:pt x="4726803" y="6862871"/>
                  <a:pt x="4442436" y="6838355"/>
                  <a:pt x="4243977" y="6858000"/>
                </a:cubicBezTo>
                <a:cubicBezTo>
                  <a:pt x="4045518" y="6877645"/>
                  <a:pt x="3718344" y="6777783"/>
                  <a:pt x="3541486" y="6858000"/>
                </a:cubicBezTo>
                <a:cubicBezTo>
                  <a:pt x="3364628" y="6938217"/>
                  <a:pt x="3116585" y="6838037"/>
                  <a:pt x="2960914" y="6858000"/>
                </a:cubicBezTo>
                <a:cubicBezTo>
                  <a:pt x="2805243" y="6877963"/>
                  <a:pt x="2453915" y="6799693"/>
                  <a:pt x="2136503" y="6858000"/>
                </a:cubicBezTo>
                <a:cubicBezTo>
                  <a:pt x="1819091" y="6916307"/>
                  <a:pt x="2020619" y="6848035"/>
                  <a:pt x="1921691" y="6858000"/>
                </a:cubicBezTo>
                <a:cubicBezTo>
                  <a:pt x="1822763" y="6867965"/>
                  <a:pt x="1632781" y="6838880"/>
                  <a:pt x="1463040" y="6858000"/>
                </a:cubicBezTo>
                <a:cubicBezTo>
                  <a:pt x="1293299" y="6877120"/>
                  <a:pt x="1037508" y="6829478"/>
                  <a:pt x="760549" y="6858000"/>
                </a:cubicBezTo>
                <a:cubicBezTo>
                  <a:pt x="483590" y="6886522"/>
                  <a:pt x="213632" y="6792339"/>
                  <a:pt x="0" y="6858000"/>
                </a:cubicBezTo>
                <a:cubicBezTo>
                  <a:pt x="-36494" y="6643012"/>
                  <a:pt x="49704" y="6378065"/>
                  <a:pt x="0" y="6149340"/>
                </a:cubicBezTo>
                <a:cubicBezTo>
                  <a:pt x="-49704" y="5920615"/>
                  <a:pt x="9244" y="5857827"/>
                  <a:pt x="0" y="5783580"/>
                </a:cubicBezTo>
                <a:cubicBezTo>
                  <a:pt x="-9244" y="5709333"/>
                  <a:pt x="12519" y="5432210"/>
                  <a:pt x="0" y="5212080"/>
                </a:cubicBezTo>
                <a:cubicBezTo>
                  <a:pt x="-12519" y="4991950"/>
                  <a:pt x="39313" y="4949881"/>
                  <a:pt x="0" y="4846320"/>
                </a:cubicBezTo>
                <a:cubicBezTo>
                  <a:pt x="-39313" y="4742759"/>
                  <a:pt x="39375" y="4385855"/>
                  <a:pt x="0" y="4206240"/>
                </a:cubicBezTo>
                <a:cubicBezTo>
                  <a:pt x="-39375" y="4026625"/>
                  <a:pt x="29854" y="3984754"/>
                  <a:pt x="0" y="3840480"/>
                </a:cubicBezTo>
                <a:cubicBezTo>
                  <a:pt x="-29854" y="3696206"/>
                  <a:pt x="64170" y="3292201"/>
                  <a:pt x="0" y="3131820"/>
                </a:cubicBezTo>
                <a:cubicBezTo>
                  <a:pt x="-64170" y="2971439"/>
                  <a:pt x="41606" y="2930870"/>
                  <a:pt x="0" y="2766060"/>
                </a:cubicBezTo>
                <a:cubicBezTo>
                  <a:pt x="-41606" y="2601250"/>
                  <a:pt x="10440" y="2248515"/>
                  <a:pt x="0" y="2057400"/>
                </a:cubicBezTo>
                <a:cubicBezTo>
                  <a:pt x="-10440" y="1866285"/>
                  <a:pt x="28127" y="1643331"/>
                  <a:pt x="0" y="1348740"/>
                </a:cubicBezTo>
                <a:cubicBezTo>
                  <a:pt x="-28127" y="1054149"/>
                  <a:pt x="3149" y="1021251"/>
                  <a:pt x="0" y="777240"/>
                </a:cubicBezTo>
                <a:cubicBezTo>
                  <a:pt x="-3149" y="533229"/>
                  <a:pt x="61487" y="251718"/>
                  <a:pt x="0" y="0"/>
                </a:cubicBezTo>
                <a:close/>
              </a:path>
            </a:pathLst>
          </a:custGeom>
          <a:solidFill>
            <a:srgbClr val="487B70"/>
          </a:solidFill>
          <a:ln>
            <a:solidFill>
              <a:schemeClr val="accent1"/>
            </a:solidFill>
            <a:extLst>
              <a:ext uri="{C807C97D-BFC1-408E-A445-0C87EB9F89A2}">
                <ask:lineSketchStyleProps xmlns:ask="http://schemas.microsoft.com/office/drawing/2018/sketchyshapes" sd="981765707">
                  <a:prstGeom prst="rect">
                    <a:avLst/>
                  </a:prstGeom>
                  <ask:type>
                    <ask:lineSketchScribbl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1"/>
              </a:solidFill>
            </a:endParaRPr>
          </a:p>
        </p:txBody>
      </p:sp>
      <p:sp>
        <p:nvSpPr>
          <p:cNvPr id="9" name="Title 1">
            <a:extLst>
              <a:ext uri="{FF2B5EF4-FFF2-40B4-BE49-F238E27FC236}">
                <a16:creationId xmlns:a16="http://schemas.microsoft.com/office/drawing/2014/main" id="{B5B6C081-40FD-904E-9320-F02A2200C60E}"/>
              </a:ext>
            </a:extLst>
          </p:cNvPr>
          <p:cNvSpPr>
            <a:spLocks noGrp="1"/>
          </p:cNvSpPr>
          <p:nvPr>
            <p:ph type="ctrTitle" hasCustomPrompt="1"/>
          </p:nvPr>
        </p:nvSpPr>
        <p:spPr>
          <a:xfrm>
            <a:off x="761339" y="3007736"/>
            <a:ext cx="6271253" cy="1080846"/>
          </a:xfrm>
        </p:spPr>
        <p:txBody>
          <a:bodyPr lIns="0" tIns="0" rIns="0" bIns="0" anchor="t">
            <a:noAutofit/>
          </a:bodyPr>
          <a:lstStyle>
            <a:lvl1pPr algn="l">
              <a:lnSpc>
                <a:spcPts val="4200"/>
              </a:lnSpc>
              <a:defRPr sz="4000">
                <a:solidFill>
                  <a:srgbClr val="DEA84C"/>
                </a:solidFill>
              </a:defRPr>
            </a:lvl1pPr>
          </a:lstStyle>
          <a:p>
            <a:r>
              <a:rPr lang="en-GB" dirty="0"/>
              <a:t>Click to write the presentation title in here</a:t>
            </a:r>
            <a:endParaRPr lang="en-US" dirty="0"/>
          </a:p>
        </p:txBody>
      </p:sp>
      <p:pic>
        <p:nvPicPr>
          <p:cNvPr id="14" name="Content Placeholder 12">
            <a:extLst>
              <a:ext uri="{FF2B5EF4-FFF2-40B4-BE49-F238E27FC236}">
                <a16:creationId xmlns:a16="http://schemas.microsoft.com/office/drawing/2014/main" id="{50B21F4B-6A73-D04B-BFE4-A11DCC94922D}"/>
              </a:ext>
            </a:extLst>
          </p:cNvPr>
          <p:cNvPicPr>
            <a:picLocks noChangeAspect="1"/>
          </p:cNvPicPr>
          <p:nvPr userDrawn="1"/>
        </p:nvPicPr>
        <p:blipFill>
          <a:blip r:embed="rId2">
            <a:biLevel thresh="50000"/>
          </a:blip>
          <a:srcRect/>
          <a:stretch/>
        </p:blipFill>
        <p:spPr>
          <a:xfrm>
            <a:off x="761339" y="816233"/>
            <a:ext cx="2201158" cy="1561205"/>
          </a:xfrm>
          <a:prstGeom prst="rect">
            <a:avLst/>
          </a:prstGeom>
        </p:spPr>
      </p:pic>
      <p:sp>
        <p:nvSpPr>
          <p:cNvPr id="15" name="Rectangle 14">
            <a:extLst>
              <a:ext uri="{FF2B5EF4-FFF2-40B4-BE49-F238E27FC236}">
                <a16:creationId xmlns:a16="http://schemas.microsoft.com/office/drawing/2014/main" id="{FA86126B-8F08-ED4F-BF9F-BDF5AFCEDED2}"/>
              </a:ext>
            </a:extLst>
          </p:cNvPr>
          <p:cNvSpPr/>
          <p:nvPr userDrawn="1"/>
        </p:nvSpPr>
        <p:spPr>
          <a:xfrm rot="5400000">
            <a:off x="5875685" y="-5928853"/>
            <a:ext cx="440629" cy="12192000"/>
          </a:xfrm>
          <a:custGeom>
            <a:avLst/>
            <a:gdLst>
              <a:gd name="connsiteX0" fmla="*/ 0 w 440629"/>
              <a:gd name="connsiteY0" fmla="*/ 0 h 12192000"/>
              <a:gd name="connsiteX1" fmla="*/ 440629 w 440629"/>
              <a:gd name="connsiteY1" fmla="*/ 0 h 12192000"/>
              <a:gd name="connsiteX2" fmla="*/ 440629 w 440629"/>
              <a:gd name="connsiteY2" fmla="*/ 824411 h 12192000"/>
              <a:gd name="connsiteX3" fmla="*/ 440629 w 440629"/>
              <a:gd name="connsiteY3" fmla="*/ 1039223 h 12192000"/>
              <a:gd name="connsiteX4" fmla="*/ 440629 w 440629"/>
              <a:gd name="connsiteY4" fmla="*/ 1497874 h 12192000"/>
              <a:gd name="connsiteX5" fmla="*/ 440629 w 440629"/>
              <a:gd name="connsiteY5" fmla="*/ 2200366 h 12192000"/>
              <a:gd name="connsiteX6" fmla="*/ 440629 w 440629"/>
              <a:gd name="connsiteY6" fmla="*/ 2659017 h 12192000"/>
              <a:gd name="connsiteX7" fmla="*/ 440629 w 440629"/>
              <a:gd name="connsiteY7" fmla="*/ 3239589 h 12192000"/>
              <a:gd name="connsiteX8" fmla="*/ 440629 w 440629"/>
              <a:gd name="connsiteY8" fmla="*/ 3454400 h 12192000"/>
              <a:gd name="connsiteX9" fmla="*/ 440629 w 440629"/>
              <a:gd name="connsiteY9" fmla="*/ 4278811 h 12192000"/>
              <a:gd name="connsiteX10" fmla="*/ 440629 w 440629"/>
              <a:gd name="connsiteY10" fmla="*/ 4737463 h 12192000"/>
              <a:gd name="connsiteX11" fmla="*/ 440629 w 440629"/>
              <a:gd name="connsiteY11" fmla="*/ 5196114 h 12192000"/>
              <a:gd name="connsiteX12" fmla="*/ 440629 w 440629"/>
              <a:gd name="connsiteY12" fmla="*/ 5776686 h 12192000"/>
              <a:gd name="connsiteX13" fmla="*/ 440629 w 440629"/>
              <a:gd name="connsiteY13" fmla="*/ 6479177 h 12192000"/>
              <a:gd name="connsiteX14" fmla="*/ 440629 w 440629"/>
              <a:gd name="connsiteY14" fmla="*/ 7059749 h 12192000"/>
              <a:gd name="connsiteX15" fmla="*/ 440629 w 440629"/>
              <a:gd name="connsiteY15" fmla="*/ 7884160 h 12192000"/>
              <a:gd name="connsiteX16" fmla="*/ 440629 w 440629"/>
              <a:gd name="connsiteY16" fmla="*/ 8098971 h 12192000"/>
              <a:gd name="connsiteX17" fmla="*/ 440629 w 440629"/>
              <a:gd name="connsiteY17" fmla="*/ 8923383 h 12192000"/>
              <a:gd name="connsiteX18" fmla="*/ 440629 w 440629"/>
              <a:gd name="connsiteY18" fmla="*/ 9138194 h 12192000"/>
              <a:gd name="connsiteX19" fmla="*/ 440629 w 440629"/>
              <a:gd name="connsiteY19" fmla="*/ 9353006 h 12192000"/>
              <a:gd name="connsiteX20" fmla="*/ 440629 w 440629"/>
              <a:gd name="connsiteY20" fmla="*/ 9567817 h 12192000"/>
              <a:gd name="connsiteX21" fmla="*/ 440629 w 440629"/>
              <a:gd name="connsiteY21" fmla="*/ 9782629 h 12192000"/>
              <a:gd name="connsiteX22" fmla="*/ 440629 w 440629"/>
              <a:gd name="connsiteY22" fmla="*/ 10241280 h 12192000"/>
              <a:gd name="connsiteX23" fmla="*/ 440629 w 440629"/>
              <a:gd name="connsiteY23" fmla="*/ 11065691 h 12192000"/>
              <a:gd name="connsiteX24" fmla="*/ 440629 w 440629"/>
              <a:gd name="connsiteY24" fmla="*/ 12192000 h 12192000"/>
              <a:gd name="connsiteX25" fmla="*/ 0 w 440629"/>
              <a:gd name="connsiteY25" fmla="*/ 12192000 h 12192000"/>
              <a:gd name="connsiteX26" fmla="*/ 0 w 440629"/>
              <a:gd name="connsiteY26" fmla="*/ 11367589 h 12192000"/>
              <a:gd name="connsiteX27" fmla="*/ 0 w 440629"/>
              <a:gd name="connsiteY27" fmla="*/ 10543177 h 12192000"/>
              <a:gd name="connsiteX28" fmla="*/ 0 w 440629"/>
              <a:gd name="connsiteY28" fmla="*/ 10328366 h 12192000"/>
              <a:gd name="connsiteX29" fmla="*/ 0 w 440629"/>
              <a:gd name="connsiteY29" fmla="*/ 9747794 h 12192000"/>
              <a:gd name="connsiteX30" fmla="*/ 0 w 440629"/>
              <a:gd name="connsiteY30" fmla="*/ 8923383 h 12192000"/>
              <a:gd name="connsiteX31" fmla="*/ 0 w 440629"/>
              <a:gd name="connsiteY31" fmla="*/ 8098971 h 12192000"/>
              <a:gd name="connsiteX32" fmla="*/ 0 w 440629"/>
              <a:gd name="connsiteY32" fmla="*/ 7640320 h 12192000"/>
              <a:gd name="connsiteX33" fmla="*/ 0 w 440629"/>
              <a:gd name="connsiteY33" fmla="*/ 7303589 h 12192000"/>
              <a:gd name="connsiteX34" fmla="*/ 0 w 440629"/>
              <a:gd name="connsiteY34" fmla="*/ 6844937 h 12192000"/>
              <a:gd name="connsiteX35" fmla="*/ 0 w 440629"/>
              <a:gd name="connsiteY35" fmla="*/ 6386286 h 12192000"/>
              <a:gd name="connsiteX36" fmla="*/ 0 w 440629"/>
              <a:gd name="connsiteY36" fmla="*/ 5561874 h 12192000"/>
              <a:gd name="connsiteX37" fmla="*/ 0 w 440629"/>
              <a:gd name="connsiteY37" fmla="*/ 4981303 h 12192000"/>
              <a:gd name="connsiteX38" fmla="*/ 0 w 440629"/>
              <a:gd name="connsiteY38" fmla="*/ 4644571 h 12192000"/>
              <a:gd name="connsiteX39" fmla="*/ 0 w 440629"/>
              <a:gd name="connsiteY39" fmla="*/ 4185920 h 12192000"/>
              <a:gd name="connsiteX40" fmla="*/ 0 w 440629"/>
              <a:gd name="connsiteY40" fmla="*/ 3361509 h 12192000"/>
              <a:gd name="connsiteX41" fmla="*/ 0 w 440629"/>
              <a:gd name="connsiteY41" fmla="*/ 3024777 h 12192000"/>
              <a:gd name="connsiteX42" fmla="*/ 0 w 440629"/>
              <a:gd name="connsiteY42" fmla="*/ 2444206 h 12192000"/>
              <a:gd name="connsiteX43" fmla="*/ 0 w 440629"/>
              <a:gd name="connsiteY43" fmla="*/ 1985554 h 12192000"/>
              <a:gd name="connsiteX44" fmla="*/ 0 w 440629"/>
              <a:gd name="connsiteY44" fmla="*/ 1161143 h 12192000"/>
              <a:gd name="connsiteX45" fmla="*/ 0 w 440629"/>
              <a:gd name="connsiteY45" fmla="*/ 824411 h 12192000"/>
              <a:gd name="connsiteX46" fmla="*/ 0 w 440629"/>
              <a:gd name="connsiteY46" fmla="*/ 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40629" h="12192000" fill="none" extrusionOk="0">
                <a:moveTo>
                  <a:pt x="0" y="0"/>
                </a:moveTo>
                <a:cubicBezTo>
                  <a:pt x="104519" y="-28172"/>
                  <a:pt x="332929" y="35688"/>
                  <a:pt x="440629" y="0"/>
                </a:cubicBezTo>
                <a:cubicBezTo>
                  <a:pt x="528730" y="329512"/>
                  <a:pt x="438059" y="623144"/>
                  <a:pt x="440629" y="824411"/>
                </a:cubicBezTo>
                <a:cubicBezTo>
                  <a:pt x="443199" y="1025678"/>
                  <a:pt x="432904" y="993240"/>
                  <a:pt x="440629" y="1039223"/>
                </a:cubicBezTo>
                <a:cubicBezTo>
                  <a:pt x="448354" y="1085206"/>
                  <a:pt x="405829" y="1383135"/>
                  <a:pt x="440629" y="1497874"/>
                </a:cubicBezTo>
                <a:cubicBezTo>
                  <a:pt x="475429" y="1612613"/>
                  <a:pt x="388616" y="1853430"/>
                  <a:pt x="440629" y="2200366"/>
                </a:cubicBezTo>
                <a:cubicBezTo>
                  <a:pt x="492642" y="2547302"/>
                  <a:pt x="396886" y="2481721"/>
                  <a:pt x="440629" y="2659017"/>
                </a:cubicBezTo>
                <a:cubicBezTo>
                  <a:pt x="484372" y="2836313"/>
                  <a:pt x="390835" y="3110076"/>
                  <a:pt x="440629" y="3239589"/>
                </a:cubicBezTo>
                <a:cubicBezTo>
                  <a:pt x="490423" y="3369102"/>
                  <a:pt x="424561" y="3403713"/>
                  <a:pt x="440629" y="3454400"/>
                </a:cubicBezTo>
                <a:cubicBezTo>
                  <a:pt x="456697" y="3505087"/>
                  <a:pt x="356143" y="4051862"/>
                  <a:pt x="440629" y="4278811"/>
                </a:cubicBezTo>
                <a:cubicBezTo>
                  <a:pt x="525115" y="4505760"/>
                  <a:pt x="437731" y="4630102"/>
                  <a:pt x="440629" y="4737463"/>
                </a:cubicBezTo>
                <a:cubicBezTo>
                  <a:pt x="443527" y="4844824"/>
                  <a:pt x="431753" y="5098366"/>
                  <a:pt x="440629" y="5196114"/>
                </a:cubicBezTo>
                <a:cubicBezTo>
                  <a:pt x="449505" y="5293862"/>
                  <a:pt x="389960" y="5525078"/>
                  <a:pt x="440629" y="5776686"/>
                </a:cubicBezTo>
                <a:cubicBezTo>
                  <a:pt x="491298" y="6028294"/>
                  <a:pt x="411746" y="6129770"/>
                  <a:pt x="440629" y="6479177"/>
                </a:cubicBezTo>
                <a:cubicBezTo>
                  <a:pt x="469512" y="6828584"/>
                  <a:pt x="392176" y="6886487"/>
                  <a:pt x="440629" y="7059749"/>
                </a:cubicBezTo>
                <a:cubicBezTo>
                  <a:pt x="489082" y="7233011"/>
                  <a:pt x="348555" y="7701747"/>
                  <a:pt x="440629" y="7884160"/>
                </a:cubicBezTo>
                <a:cubicBezTo>
                  <a:pt x="532703" y="8066573"/>
                  <a:pt x="420986" y="8013779"/>
                  <a:pt x="440629" y="8098971"/>
                </a:cubicBezTo>
                <a:cubicBezTo>
                  <a:pt x="460272" y="8184163"/>
                  <a:pt x="351512" y="8702649"/>
                  <a:pt x="440629" y="8923383"/>
                </a:cubicBezTo>
                <a:cubicBezTo>
                  <a:pt x="529746" y="9144117"/>
                  <a:pt x="425336" y="9087504"/>
                  <a:pt x="440629" y="9138194"/>
                </a:cubicBezTo>
                <a:cubicBezTo>
                  <a:pt x="455922" y="9188884"/>
                  <a:pt x="431011" y="9263763"/>
                  <a:pt x="440629" y="9353006"/>
                </a:cubicBezTo>
                <a:cubicBezTo>
                  <a:pt x="450247" y="9442249"/>
                  <a:pt x="421266" y="9472721"/>
                  <a:pt x="440629" y="9567817"/>
                </a:cubicBezTo>
                <a:cubicBezTo>
                  <a:pt x="459992" y="9662913"/>
                  <a:pt x="423768" y="9726914"/>
                  <a:pt x="440629" y="9782629"/>
                </a:cubicBezTo>
                <a:cubicBezTo>
                  <a:pt x="457490" y="9838344"/>
                  <a:pt x="439758" y="10039850"/>
                  <a:pt x="440629" y="10241280"/>
                </a:cubicBezTo>
                <a:cubicBezTo>
                  <a:pt x="441500" y="10442710"/>
                  <a:pt x="421764" y="10744217"/>
                  <a:pt x="440629" y="11065691"/>
                </a:cubicBezTo>
                <a:cubicBezTo>
                  <a:pt x="459494" y="11387165"/>
                  <a:pt x="341897" y="11854516"/>
                  <a:pt x="440629" y="12192000"/>
                </a:cubicBezTo>
                <a:cubicBezTo>
                  <a:pt x="282982" y="12218496"/>
                  <a:pt x="142654" y="12189434"/>
                  <a:pt x="0" y="12192000"/>
                </a:cubicBezTo>
                <a:cubicBezTo>
                  <a:pt x="-21039" y="11855267"/>
                  <a:pt x="47542" y="11645873"/>
                  <a:pt x="0" y="11367589"/>
                </a:cubicBezTo>
                <a:cubicBezTo>
                  <a:pt x="-47542" y="11089305"/>
                  <a:pt x="1375" y="10768209"/>
                  <a:pt x="0" y="10543177"/>
                </a:cubicBezTo>
                <a:cubicBezTo>
                  <a:pt x="-1375" y="10318145"/>
                  <a:pt x="13743" y="10378257"/>
                  <a:pt x="0" y="10328366"/>
                </a:cubicBezTo>
                <a:cubicBezTo>
                  <a:pt x="-13743" y="10278475"/>
                  <a:pt x="27965" y="9960776"/>
                  <a:pt x="0" y="9747794"/>
                </a:cubicBezTo>
                <a:cubicBezTo>
                  <a:pt x="-27965" y="9534812"/>
                  <a:pt x="28890" y="9168294"/>
                  <a:pt x="0" y="8923383"/>
                </a:cubicBezTo>
                <a:cubicBezTo>
                  <a:pt x="-28890" y="8678472"/>
                  <a:pt x="91858" y="8394195"/>
                  <a:pt x="0" y="8098971"/>
                </a:cubicBezTo>
                <a:cubicBezTo>
                  <a:pt x="-91858" y="7803747"/>
                  <a:pt x="29955" y="7794822"/>
                  <a:pt x="0" y="7640320"/>
                </a:cubicBezTo>
                <a:cubicBezTo>
                  <a:pt x="-29955" y="7485818"/>
                  <a:pt x="30327" y="7430364"/>
                  <a:pt x="0" y="7303589"/>
                </a:cubicBezTo>
                <a:cubicBezTo>
                  <a:pt x="-30327" y="7176814"/>
                  <a:pt x="31554" y="6999718"/>
                  <a:pt x="0" y="6844937"/>
                </a:cubicBezTo>
                <a:cubicBezTo>
                  <a:pt x="-31554" y="6690156"/>
                  <a:pt x="38598" y="6600133"/>
                  <a:pt x="0" y="6386286"/>
                </a:cubicBezTo>
                <a:cubicBezTo>
                  <a:pt x="-38598" y="6172439"/>
                  <a:pt x="85671" y="5729057"/>
                  <a:pt x="0" y="5561874"/>
                </a:cubicBezTo>
                <a:cubicBezTo>
                  <a:pt x="-85671" y="5394691"/>
                  <a:pt x="30904" y="5171184"/>
                  <a:pt x="0" y="4981303"/>
                </a:cubicBezTo>
                <a:cubicBezTo>
                  <a:pt x="-30904" y="4791422"/>
                  <a:pt x="39534" y="4737815"/>
                  <a:pt x="0" y="4644571"/>
                </a:cubicBezTo>
                <a:cubicBezTo>
                  <a:pt x="-39534" y="4551327"/>
                  <a:pt x="2261" y="4298192"/>
                  <a:pt x="0" y="4185920"/>
                </a:cubicBezTo>
                <a:cubicBezTo>
                  <a:pt x="-2261" y="4073648"/>
                  <a:pt x="26528" y="3672433"/>
                  <a:pt x="0" y="3361509"/>
                </a:cubicBezTo>
                <a:cubicBezTo>
                  <a:pt x="-26528" y="3050585"/>
                  <a:pt x="7377" y="3108934"/>
                  <a:pt x="0" y="3024777"/>
                </a:cubicBezTo>
                <a:cubicBezTo>
                  <a:pt x="-7377" y="2940620"/>
                  <a:pt x="34167" y="2667040"/>
                  <a:pt x="0" y="2444206"/>
                </a:cubicBezTo>
                <a:cubicBezTo>
                  <a:pt x="-34167" y="2221372"/>
                  <a:pt x="1106" y="2117684"/>
                  <a:pt x="0" y="1985554"/>
                </a:cubicBezTo>
                <a:cubicBezTo>
                  <a:pt x="-1106" y="1853424"/>
                  <a:pt x="79732" y="1502238"/>
                  <a:pt x="0" y="1161143"/>
                </a:cubicBezTo>
                <a:cubicBezTo>
                  <a:pt x="-79732" y="820048"/>
                  <a:pt x="1372" y="913530"/>
                  <a:pt x="0" y="824411"/>
                </a:cubicBezTo>
                <a:cubicBezTo>
                  <a:pt x="-1372" y="735292"/>
                  <a:pt x="36501" y="247871"/>
                  <a:pt x="0" y="0"/>
                </a:cubicBezTo>
                <a:close/>
              </a:path>
              <a:path w="440629" h="12192000" stroke="0" extrusionOk="0">
                <a:moveTo>
                  <a:pt x="0" y="0"/>
                </a:moveTo>
                <a:cubicBezTo>
                  <a:pt x="184110" y="-16128"/>
                  <a:pt x="324036" y="43573"/>
                  <a:pt x="440629" y="0"/>
                </a:cubicBezTo>
                <a:cubicBezTo>
                  <a:pt x="443647" y="53157"/>
                  <a:pt x="434420" y="144929"/>
                  <a:pt x="440629" y="214811"/>
                </a:cubicBezTo>
                <a:cubicBezTo>
                  <a:pt x="446838" y="284693"/>
                  <a:pt x="434196" y="740022"/>
                  <a:pt x="440629" y="917303"/>
                </a:cubicBezTo>
                <a:cubicBezTo>
                  <a:pt x="447062" y="1094584"/>
                  <a:pt x="418913" y="1336543"/>
                  <a:pt x="440629" y="1497874"/>
                </a:cubicBezTo>
                <a:cubicBezTo>
                  <a:pt x="462345" y="1659205"/>
                  <a:pt x="406824" y="1874162"/>
                  <a:pt x="440629" y="2078446"/>
                </a:cubicBezTo>
                <a:cubicBezTo>
                  <a:pt x="474434" y="2282730"/>
                  <a:pt x="436550" y="2424468"/>
                  <a:pt x="440629" y="2659017"/>
                </a:cubicBezTo>
                <a:cubicBezTo>
                  <a:pt x="444708" y="2893566"/>
                  <a:pt x="436558" y="2795137"/>
                  <a:pt x="440629" y="2873829"/>
                </a:cubicBezTo>
                <a:cubicBezTo>
                  <a:pt x="444700" y="2952521"/>
                  <a:pt x="439904" y="3349536"/>
                  <a:pt x="440629" y="3698240"/>
                </a:cubicBezTo>
                <a:cubicBezTo>
                  <a:pt x="441354" y="4046944"/>
                  <a:pt x="353414" y="4193030"/>
                  <a:pt x="440629" y="4522651"/>
                </a:cubicBezTo>
                <a:cubicBezTo>
                  <a:pt x="527844" y="4852272"/>
                  <a:pt x="418630" y="5067351"/>
                  <a:pt x="440629" y="5347063"/>
                </a:cubicBezTo>
                <a:cubicBezTo>
                  <a:pt x="462628" y="5626775"/>
                  <a:pt x="436208" y="5516642"/>
                  <a:pt x="440629" y="5561874"/>
                </a:cubicBezTo>
                <a:cubicBezTo>
                  <a:pt x="445050" y="5607106"/>
                  <a:pt x="432155" y="5701799"/>
                  <a:pt x="440629" y="5776686"/>
                </a:cubicBezTo>
                <a:cubicBezTo>
                  <a:pt x="449103" y="5851573"/>
                  <a:pt x="418854" y="5916034"/>
                  <a:pt x="440629" y="5991497"/>
                </a:cubicBezTo>
                <a:cubicBezTo>
                  <a:pt x="462404" y="6066960"/>
                  <a:pt x="411592" y="6226107"/>
                  <a:pt x="440629" y="6450149"/>
                </a:cubicBezTo>
                <a:cubicBezTo>
                  <a:pt x="469666" y="6674191"/>
                  <a:pt x="414950" y="7009933"/>
                  <a:pt x="440629" y="7152640"/>
                </a:cubicBezTo>
                <a:cubicBezTo>
                  <a:pt x="466308" y="7295347"/>
                  <a:pt x="425305" y="7479373"/>
                  <a:pt x="440629" y="7611291"/>
                </a:cubicBezTo>
                <a:cubicBezTo>
                  <a:pt x="455953" y="7743209"/>
                  <a:pt x="407033" y="8058949"/>
                  <a:pt x="440629" y="8191863"/>
                </a:cubicBezTo>
                <a:cubicBezTo>
                  <a:pt x="474225" y="8324777"/>
                  <a:pt x="413467" y="8501287"/>
                  <a:pt x="440629" y="8650514"/>
                </a:cubicBezTo>
                <a:cubicBezTo>
                  <a:pt x="467791" y="8799741"/>
                  <a:pt x="403434" y="9206723"/>
                  <a:pt x="440629" y="9474926"/>
                </a:cubicBezTo>
                <a:cubicBezTo>
                  <a:pt x="477824" y="9743129"/>
                  <a:pt x="423646" y="9955579"/>
                  <a:pt x="440629" y="10299337"/>
                </a:cubicBezTo>
                <a:cubicBezTo>
                  <a:pt x="457612" y="10643095"/>
                  <a:pt x="386140" y="10756458"/>
                  <a:pt x="440629" y="11001829"/>
                </a:cubicBezTo>
                <a:cubicBezTo>
                  <a:pt x="495118" y="11247200"/>
                  <a:pt x="434234" y="11395844"/>
                  <a:pt x="440629" y="11582400"/>
                </a:cubicBezTo>
                <a:cubicBezTo>
                  <a:pt x="447024" y="11768956"/>
                  <a:pt x="403666" y="12010762"/>
                  <a:pt x="440629" y="12192000"/>
                </a:cubicBezTo>
                <a:cubicBezTo>
                  <a:pt x="249535" y="12218458"/>
                  <a:pt x="207345" y="12170802"/>
                  <a:pt x="0" y="12192000"/>
                </a:cubicBezTo>
                <a:cubicBezTo>
                  <a:pt x="-15818" y="11952986"/>
                  <a:pt x="21298" y="11596385"/>
                  <a:pt x="0" y="11367589"/>
                </a:cubicBezTo>
                <a:cubicBezTo>
                  <a:pt x="-21298" y="11138793"/>
                  <a:pt x="65432" y="10822375"/>
                  <a:pt x="0" y="10543177"/>
                </a:cubicBezTo>
                <a:cubicBezTo>
                  <a:pt x="-65432" y="10263979"/>
                  <a:pt x="5007" y="10423480"/>
                  <a:pt x="0" y="10328366"/>
                </a:cubicBezTo>
                <a:cubicBezTo>
                  <a:pt x="-5007" y="10233252"/>
                  <a:pt x="50548" y="10017013"/>
                  <a:pt x="0" y="9869714"/>
                </a:cubicBezTo>
                <a:cubicBezTo>
                  <a:pt x="-50548" y="9722415"/>
                  <a:pt x="34869" y="9625940"/>
                  <a:pt x="0" y="9532983"/>
                </a:cubicBezTo>
                <a:cubicBezTo>
                  <a:pt x="-34869" y="9440026"/>
                  <a:pt x="69545" y="9088341"/>
                  <a:pt x="0" y="8830491"/>
                </a:cubicBezTo>
                <a:cubicBezTo>
                  <a:pt x="-69545" y="8572641"/>
                  <a:pt x="27966" y="8528634"/>
                  <a:pt x="0" y="8249920"/>
                </a:cubicBezTo>
                <a:cubicBezTo>
                  <a:pt x="-27966" y="7971206"/>
                  <a:pt x="55289" y="7750127"/>
                  <a:pt x="0" y="7547429"/>
                </a:cubicBezTo>
                <a:cubicBezTo>
                  <a:pt x="-55289" y="7344731"/>
                  <a:pt x="73" y="7292665"/>
                  <a:pt x="0" y="7210697"/>
                </a:cubicBezTo>
                <a:cubicBezTo>
                  <a:pt x="-73" y="7128729"/>
                  <a:pt x="79699" y="6708858"/>
                  <a:pt x="0" y="6386286"/>
                </a:cubicBezTo>
                <a:cubicBezTo>
                  <a:pt x="-79699" y="6063714"/>
                  <a:pt x="31950" y="5822160"/>
                  <a:pt x="0" y="5561874"/>
                </a:cubicBezTo>
                <a:cubicBezTo>
                  <a:pt x="-31950" y="5301588"/>
                  <a:pt x="37789" y="5087169"/>
                  <a:pt x="0" y="4737463"/>
                </a:cubicBezTo>
                <a:cubicBezTo>
                  <a:pt x="-37789" y="4387757"/>
                  <a:pt x="61612" y="4262299"/>
                  <a:pt x="0" y="4034971"/>
                </a:cubicBezTo>
                <a:cubicBezTo>
                  <a:pt x="-61612" y="3807643"/>
                  <a:pt x="3750" y="3884606"/>
                  <a:pt x="0" y="3820160"/>
                </a:cubicBezTo>
                <a:cubicBezTo>
                  <a:pt x="-3750" y="3755714"/>
                  <a:pt x="50161" y="3532757"/>
                  <a:pt x="0" y="3361509"/>
                </a:cubicBezTo>
                <a:cubicBezTo>
                  <a:pt x="-50161" y="3190261"/>
                  <a:pt x="4633" y="3245986"/>
                  <a:pt x="0" y="3146697"/>
                </a:cubicBezTo>
                <a:cubicBezTo>
                  <a:pt x="-4633" y="3047408"/>
                  <a:pt x="24787" y="2883112"/>
                  <a:pt x="0" y="2809966"/>
                </a:cubicBezTo>
                <a:cubicBezTo>
                  <a:pt x="-24787" y="2736820"/>
                  <a:pt x="331" y="2435445"/>
                  <a:pt x="0" y="2107474"/>
                </a:cubicBezTo>
                <a:cubicBezTo>
                  <a:pt x="-331" y="1779503"/>
                  <a:pt x="20172" y="1507819"/>
                  <a:pt x="0" y="1283063"/>
                </a:cubicBezTo>
                <a:cubicBezTo>
                  <a:pt x="-20172" y="1058307"/>
                  <a:pt x="37645" y="874194"/>
                  <a:pt x="0" y="580571"/>
                </a:cubicBezTo>
                <a:cubicBezTo>
                  <a:pt x="-37645" y="286948"/>
                  <a:pt x="42042" y="124340"/>
                  <a:pt x="0" y="0"/>
                </a:cubicBezTo>
                <a:close/>
              </a:path>
            </a:pathLst>
          </a:custGeom>
          <a:solidFill>
            <a:schemeClr val="tx2"/>
          </a:solidFill>
          <a:ln>
            <a:solidFill>
              <a:srgbClr val="DEA84C"/>
            </a:solidFill>
            <a:extLst>
              <a:ext uri="{C807C97D-BFC1-408E-A445-0C87EB9F89A2}">
                <ask:lineSketchStyleProps xmlns:ask="http://schemas.microsoft.com/office/drawing/2018/sketchyshapes" sd="2692463655">
                  <a:prstGeom prst="rect">
                    <a:avLst/>
                  </a:prstGeom>
                  <ask:type>
                    <ask:lineSketchScribbl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1"/>
              </a:solidFill>
            </a:endParaRPr>
          </a:p>
        </p:txBody>
      </p:sp>
      <p:sp>
        <p:nvSpPr>
          <p:cNvPr id="12" name="Subtitle 2">
            <a:extLst>
              <a:ext uri="{FF2B5EF4-FFF2-40B4-BE49-F238E27FC236}">
                <a16:creationId xmlns:a16="http://schemas.microsoft.com/office/drawing/2014/main" id="{9CF60A86-41DA-FE45-B976-27E325D8F8AD}"/>
              </a:ext>
            </a:extLst>
          </p:cNvPr>
          <p:cNvSpPr>
            <a:spLocks noGrp="1"/>
          </p:cNvSpPr>
          <p:nvPr>
            <p:ph type="subTitle" idx="1" hasCustomPrompt="1"/>
          </p:nvPr>
        </p:nvSpPr>
        <p:spPr>
          <a:xfrm>
            <a:off x="761339" y="4517353"/>
            <a:ext cx="6271253" cy="302797"/>
          </a:xfrm>
        </p:spPr>
        <p:txBody>
          <a:bodyPr lIns="0" tIns="0" rIns="0" bIns="0" anchor="t">
            <a:noAutofit/>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add subheading text in here</a:t>
            </a:r>
            <a:endParaRPr lang="en-US" dirty="0"/>
          </a:p>
        </p:txBody>
      </p:sp>
      <p:pic>
        <p:nvPicPr>
          <p:cNvPr id="10" name="Content Placeholder 12">
            <a:extLst>
              <a:ext uri="{FF2B5EF4-FFF2-40B4-BE49-F238E27FC236}">
                <a16:creationId xmlns:a16="http://schemas.microsoft.com/office/drawing/2014/main" id="{0FE3EA80-DC21-3943-9C72-80E0DE79E375}"/>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p:blipFill>
        <p:spPr>
          <a:xfrm>
            <a:off x="9403808" y="820380"/>
            <a:ext cx="2164732" cy="922015"/>
          </a:xfrm>
          <a:prstGeom prst="rect">
            <a:avLst/>
          </a:prstGeom>
        </p:spPr>
      </p:pic>
    </p:spTree>
    <p:extLst>
      <p:ext uri="{BB962C8B-B14F-4D97-AF65-F5344CB8AC3E}">
        <p14:creationId xmlns:p14="http://schemas.microsoft.com/office/powerpoint/2010/main" val="38792118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hank you">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0E2A5EB-9DF7-DE43-8810-3AD9C1D0D5B2}"/>
              </a:ext>
            </a:extLst>
          </p:cNvPr>
          <p:cNvSpPr/>
          <p:nvPr userDrawn="1"/>
        </p:nvSpPr>
        <p:spPr>
          <a:xfrm>
            <a:off x="0" y="0"/>
            <a:ext cx="12192000" cy="6967558"/>
          </a:xfrm>
          <a:custGeom>
            <a:avLst/>
            <a:gdLst>
              <a:gd name="connsiteX0" fmla="*/ 0 w 12192000"/>
              <a:gd name="connsiteY0" fmla="*/ 0 h 6967558"/>
              <a:gd name="connsiteX1" fmla="*/ 824411 w 12192000"/>
              <a:gd name="connsiteY1" fmla="*/ 0 h 6967558"/>
              <a:gd name="connsiteX2" fmla="*/ 1404983 w 12192000"/>
              <a:gd name="connsiteY2" fmla="*/ 0 h 6967558"/>
              <a:gd name="connsiteX3" fmla="*/ 1619794 w 12192000"/>
              <a:gd name="connsiteY3" fmla="*/ 0 h 6967558"/>
              <a:gd name="connsiteX4" fmla="*/ 2444206 w 12192000"/>
              <a:gd name="connsiteY4" fmla="*/ 0 h 6967558"/>
              <a:gd name="connsiteX5" fmla="*/ 2659017 w 12192000"/>
              <a:gd name="connsiteY5" fmla="*/ 0 h 6967558"/>
              <a:gd name="connsiteX6" fmla="*/ 3239589 w 12192000"/>
              <a:gd name="connsiteY6" fmla="*/ 0 h 6967558"/>
              <a:gd name="connsiteX7" fmla="*/ 4064000 w 12192000"/>
              <a:gd name="connsiteY7" fmla="*/ 0 h 6967558"/>
              <a:gd name="connsiteX8" fmla="*/ 4888411 w 12192000"/>
              <a:gd name="connsiteY8" fmla="*/ 0 h 6967558"/>
              <a:gd name="connsiteX9" fmla="*/ 5347063 w 12192000"/>
              <a:gd name="connsiteY9" fmla="*/ 0 h 6967558"/>
              <a:gd name="connsiteX10" fmla="*/ 5683794 w 12192000"/>
              <a:gd name="connsiteY10" fmla="*/ 0 h 6967558"/>
              <a:gd name="connsiteX11" fmla="*/ 6142446 w 12192000"/>
              <a:gd name="connsiteY11" fmla="*/ 0 h 6967558"/>
              <a:gd name="connsiteX12" fmla="*/ 6601097 w 12192000"/>
              <a:gd name="connsiteY12" fmla="*/ 0 h 6967558"/>
              <a:gd name="connsiteX13" fmla="*/ 7425509 w 12192000"/>
              <a:gd name="connsiteY13" fmla="*/ 0 h 6967558"/>
              <a:gd name="connsiteX14" fmla="*/ 8006080 w 12192000"/>
              <a:gd name="connsiteY14" fmla="*/ 0 h 6967558"/>
              <a:gd name="connsiteX15" fmla="*/ 8342811 w 12192000"/>
              <a:gd name="connsiteY15" fmla="*/ 0 h 6967558"/>
              <a:gd name="connsiteX16" fmla="*/ 8801463 w 12192000"/>
              <a:gd name="connsiteY16" fmla="*/ 0 h 6967558"/>
              <a:gd name="connsiteX17" fmla="*/ 9625874 w 12192000"/>
              <a:gd name="connsiteY17" fmla="*/ 0 h 6967558"/>
              <a:gd name="connsiteX18" fmla="*/ 9962606 w 12192000"/>
              <a:gd name="connsiteY18" fmla="*/ 0 h 6967558"/>
              <a:gd name="connsiteX19" fmla="*/ 10543177 w 12192000"/>
              <a:gd name="connsiteY19" fmla="*/ 0 h 6967558"/>
              <a:gd name="connsiteX20" fmla="*/ 11001829 w 12192000"/>
              <a:gd name="connsiteY20" fmla="*/ 0 h 6967558"/>
              <a:gd name="connsiteX21" fmla="*/ 12192000 w 12192000"/>
              <a:gd name="connsiteY21" fmla="*/ 0 h 6967558"/>
              <a:gd name="connsiteX22" fmla="*/ 12192000 w 12192000"/>
              <a:gd name="connsiteY22" fmla="*/ 441279 h 6967558"/>
              <a:gd name="connsiteX23" fmla="*/ 12192000 w 12192000"/>
              <a:gd name="connsiteY23" fmla="*/ 1021909 h 6967558"/>
              <a:gd name="connsiteX24" fmla="*/ 12192000 w 12192000"/>
              <a:gd name="connsiteY24" fmla="*/ 1532863 h 6967558"/>
              <a:gd name="connsiteX25" fmla="*/ 12192000 w 12192000"/>
              <a:gd name="connsiteY25" fmla="*/ 1974141 h 6967558"/>
              <a:gd name="connsiteX26" fmla="*/ 12192000 w 12192000"/>
              <a:gd name="connsiteY26" fmla="*/ 2415420 h 6967558"/>
              <a:gd name="connsiteX27" fmla="*/ 12192000 w 12192000"/>
              <a:gd name="connsiteY27" fmla="*/ 3135401 h 6967558"/>
              <a:gd name="connsiteX28" fmla="*/ 12192000 w 12192000"/>
              <a:gd name="connsiteY28" fmla="*/ 3716031 h 6967558"/>
              <a:gd name="connsiteX29" fmla="*/ 12192000 w 12192000"/>
              <a:gd name="connsiteY29" fmla="*/ 4087634 h 6967558"/>
              <a:gd name="connsiteX30" fmla="*/ 12192000 w 12192000"/>
              <a:gd name="connsiteY30" fmla="*/ 4598588 h 6967558"/>
              <a:gd name="connsiteX31" fmla="*/ 12192000 w 12192000"/>
              <a:gd name="connsiteY31" fmla="*/ 5179218 h 6967558"/>
              <a:gd name="connsiteX32" fmla="*/ 12192000 w 12192000"/>
              <a:gd name="connsiteY32" fmla="*/ 5620497 h 6967558"/>
              <a:gd name="connsiteX33" fmla="*/ 12192000 w 12192000"/>
              <a:gd name="connsiteY33" fmla="*/ 6340478 h 6967558"/>
              <a:gd name="connsiteX34" fmla="*/ 12192000 w 12192000"/>
              <a:gd name="connsiteY34" fmla="*/ 6967558 h 6967558"/>
              <a:gd name="connsiteX35" fmla="*/ 11977189 w 12192000"/>
              <a:gd name="connsiteY35" fmla="*/ 6967558 h 6967558"/>
              <a:gd name="connsiteX36" fmla="*/ 11762377 w 12192000"/>
              <a:gd name="connsiteY36" fmla="*/ 6967558 h 6967558"/>
              <a:gd name="connsiteX37" fmla="*/ 11303726 w 12192000"/>
              <a:gd name="connsiteY37" fmla="*/ 6967558 h 6967558"/>
              <a:gd name="connsiteX38" fmla="*/ 10845074 w 12192000"/>
              <a:gd name="connsiteY38" fmla="*/ 6967558 h 6967558"/>
              <a:gd name="connsiteX39" fmla="*/ 10630263 w 12192000"/>
              <a:gd name="connsiteY39" fmla="*/ 6967558 h 6967558"/>
              <a:gd name="connsiteX40" fmla="*/ 10415451 w 12192000"/>
              <a:gd name="connsiteY40" fmla="*/ 6967558 h 6967558"/>
              <a:gd name="connsiteX41" fmla="*/ 9712960 w 12192000"/>
              <a:gd name="connsiteY41" fmla="*/ 6967558 h 6967558"/>
              <a:gd name="connsiteX42" fmla="*/ 9498149 w 12192000"/>
              <a:gd name="connsiteY42" fmla="*/ 6967558 h 6967558"/>
              <a:gd name="connsiteX43" fmla="*/ 9283337 w 12192000"/>
              <a:gd name="connsiteY43" fmla="*/ 6967558 h 6967558"/>
              <a:gd name="connsiteX44" fmla="*/ 8702766 w 12192000"/>
              <a:gd name="connsiteY44" fmla="*/ 6967558 h 6967558"/>
              <a:gd name="connsiteX45" fmla="*/ 8122194 w 12192000"/>
              <a:gd name="connsiteY45" fmla="*/ 6967558 h 6967558"/>
              <a:gd name="connsiteX46" fmla="*/ 7541623 w 12192000"/>
              <a:gd name="connsiteY46" fmla="*/ 6967558 h 6967558"/>
              <a:gd name="connsiteX47" fmla="*/ 6839131 w 12192000"/>
              <a:gd name="connsiteY47" fmla="*/ 6967558 h 6967558"/>
              <a:gd name="connsiteX48" fmla="*/ 6136640 w 12192000"/>
              <a:gd name="connsiteY48" fmla="*/ 6967558 h 6967558"/>
              <a:gd name="connsiteX49" fmla="*/ 5312229 w 12192000"/>
              <a:gd name="connsiteY49" fmla="*/ 6967558 h 6967558"/>
              <a:gd name="connsiteX50" fmla="*/ 4487817 w 12192000"/>
              <a:gd name="connsiteY50" fmla="*/ 6967558 h 6967558"/>
              <a:gd name="connsiteX51" fmla="*/ 4029166 w 12192000"/>
              <a:gd name="connsiteY51" fmla="*/ 6967558 h 6967558"/>
              <a:gd name="connsiteX52" fmla="*/ 3570514 w 12192000"/>
              <a:gd name="connsiteY52" fmla="*/ 6967558 h 6967558"/>
              <a:gd name="connsiteX53" fmla="*/ 3355703 w 12192000"/>
              <a:gd name="connsiteY53" fmla="*/ 6967558 h 6967558"/>
              <a:gd name="connsiteX54" fmla="*/ 2775131 w 12192000"/>
              <a:gd name="connsiteY54" fmla="*/ 6967558 h 6967558"/>
              <a:gd name="connsiteX55" fmla="*/ 2560320 w 12192000"/>
              <a:gd name="connsiteY55" fmla="*/ 6967558 h 6967558"/>
              <a:gd name="connsiteX56" fmla="*/ 1735909 w 12192000"/>
              <a:gd name="connsiteY56" fmla="*/ 6967558 h 6967558"/>
              <a:gd name="connsiteX57" fmla="*/ 1277257 w 12192000"/>
              <a:gd name="connsiteY57" fmla="*/ 6967558 h 6967558"/>
              <a:gd name="connsiteX58" fmla="*/ 1062446 w 12192000"/>
              <a:gd name="connsiteY58" fmla="*/ 6967558 h 6967558"/>
              <a:gd name="connsiteX59" fmla="*/ 0 w 12192000"/>
              <a:gd name="connsiteY59" fmla="*/ 6967558 h 6967558"/>
              <a:gd name="connsiteX60" fmla="*/ 0 w 12192000"/>
              <a:gd name="connsiteY60" fmla="*/ 6386928 h 6967558"/>
              <a:gd name="connsiteX61" fmla="*/ 0 w 12192000"/>
              <a:gd name="connsiteY61" fmla="*/ 5666947 h 6967558"/>
              <a:gd name="connsiteX62" fmla="*/ 0 w 12192000"/>
              <a:gd name="connsiteY62" fmla="*/ 5225669 h 6967558"/>
              <a:gd name="connsiteX63" fmla="*/ 0 w 12192000"/>
              <a:gd name="connsiteY63" fmla="*/ 4575363 h 6967558"/>
              <a:gd name="connsiteX64" fmla="*/ 0 w 12192000"/>
              <a:gd name="connsiteY64" fmla="*/ 3855382 h 6967558"/>
              <a:gd name="connsiteX65" fmla="*/ 0 w 12192000"/>
              <a:gd name="connsiteY65" fmla="*/ 3414103 h 6967558"/>
              <a:gd name="connsiteX66" fmla="*/ 0 w 12192000"/>
              <a:gd name="connsiteY66" fmla="*/ 2694122 h 6967558"/>
              <a:gd name="connsiteX67" fmla="*/ 0 w 12192000"/>
              <a:gd name="connsiteY67" fmla="*/ 2183168 h 6967558"/>
              <a:gd name="connsiteX68" fmla="*/ 0 w 12192000"/>
              <a:gd name="connsiteY68" fmla="*/ 1741890 h 6967558"/>
              <a:gd name="connsiteX69" fmla="*/ 0 w 12192000"/>
              <a:gd name="connsiteY69" fmla="*/ 1230935 h 6967558"/>
              <a:gd name="connsiteX70" fmla="*/ 0 w 12192000"/>
              <a:gd name="connsiteY70" fmla="*/ 510954 h 6967558"/>
              <a:gd name="connsiteX71" fmla="*/ 0 w 12192000"/>
              <a:gd name="connsiteY71" fmla="*/ 0 h 69675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Lst>
            <a:rect l="l" t="t" r="r" b="b"/>
            <a:pathLst>
              <a:path w="12192000" h="6967558" fill="none" extrusionOk="0">
                <a:moveTo>
                  <a:pt x="0" y="0"/>
                </a:moveTo>
                <a:cubicBezTo>
                  <a:pt x="166328" y="-74048"/>
                  <a:pt x="551788" y="20897"/>
                  <a:pt x="824411" y="0"/>
                </a:cubicBezTo>
                <a:cubicBezTo>
                  <a:pt x="1097034" y="-20897"/>
                  <a:pt x="1233621" y="55367"/>
                  <a:pt x="1404983" y="0"/>
                </a:cubicBezTo>
                <a:cubicBezTo>
                  <a:pt x="1576345" y="-55367"/>
                  <a:pt x="1559987" y="12341"/>
                  <a:pt x="1619794" y="0"/>
                </a:cubicBezTo>
                <a:cubicBezTo>
                  <a:pt x="1679601" y="-12341"/>
                  <a:pt x="2219174" y="1375"/>
                  <a:pt x="2444206" y="0"/>
                </a:cubicBezTo>
                <a:cubicBezTo>
                  <a:pt x="2669238" y="-1375"/>
                  <a:pt x="2609126" y="13743"/>
                  <a:pt x="2659017" y="0"/>
                </a:cubicBezTo>
                <a:cubicBezTo>
                  <a:pt x="2708908" y="-13743"/>
                  <a:pt x="3026607" y="27965"/>
                  <a:pt x="3239589" y="0"/>
                </a:cubicBezTo>
                <a:cubicBezTo>
                  <a:pt x="3452571" y="-27965"/>
                  <a:pt x="3819089" y="28890"/>
                  <a:pt x="4064000" y="0"/>
                </a:cubicBezTo>
                <a:cubicBezTo>
                  <a:pt x="4308911" y="-28890"/>
                  <a:pt x="4596242" y="92275"/>
                  <a:pt x="4888411" y="0"/>
                </a:cubicBezTo>
                <a:cubicBezTo>
                  <a:pt x="5180580" y="-92275"/>
                  <a:pt x="5185551" y="28187"/>
                  <a:pt x="5347063" y="0"/>
                </a:cubicBezTo>
                <a:cubicBezTo>
                  <a:pt x="5508575" y="-28187"/>
                  <a:pt x="5557019" y="30327"/>
                  <a:pt x="5683794" y="0"/>
                </a:cubicBezTo>
                <a:cubicBezTo>
                  <a:pt x="5810569" y="-30327"/>
                  <a:pt x="5987665" y="31554"/>
                  <a:pt x="6142446" y="0"/>
                </a:cubicBezTo>
                <a:cubicBezTo>
                  <a:pt x="6297227" y="-31554"/>
                  <a:pt x="6387250" y="38598"/>
                  <a:pt x="6601097" y="0"/>
                </a:cubicBezTo>
                <a:cubicBezTo>
                  <a:pt x="6814944" y="-38598"/>
                  <a:pt x="7258326" y="85671"/>
                  <a:pt x="7425509" y="0"/>
                </a:cubicBezTo>
                <a:cubicBezTo>
                  <a:pt x="7592692" y="-85671"/>
                  <a:pt x="7816199" y="30904"/>
                  <a:pt x="8006080" y="0"/>
                </a:cubicBezTo>
                <a:cubicBezTo>
                  <a:pt x="8195961" y="-30904"/>
                  <a:pt x="8257213" y="8327"/>
                  <a:pt x="8342811" y="0"/>
                </a:cubicBezTo>
                <a:cubicBezTo>
                  <a:pt x="8428409" y="-8327"/>
                  <a:pt x="8685793" y="51802"/>
                  <a:pt x="8801463" y="0"/>
                </a:cubicBezTo>
                <a:cubicBezTo>
                  <a:pt x="8917133" y="-51802"/>
                  <a:pt x="9314950" y="26528"/>
                  <a:pt x="9625874" y="0"/>
                </a:cubicBezTo>
                <a:cubicBezTo>
                  <a:pt x="9936798" y="-26528"/>
                  <a:pt x="9878449" y="7377"/>
                  <a:pt x="9962606" y="0"/>
                </a:cubicBezTo>
                <a:cubicBezTo>
                  <a:pt x="10046763" y="-7377"/>
                  <a:pt x="10320343" y="34167"/>
                  <a:pt x="10543177" y="0"/>
                </a:cubicBezTo>
                <a:cubicBezTo>
                  <a:pt x="10766011" y="-34167"/>
                  <a:pt x="10869699" y="1106"/>
                  <a:pt x="11001829" y="0"/>
                </a:cubicBezTo>
                <a:cubicBezTo>
                  <a:pt x="11133959" y="-1106"/>
                  <a:pt x="11600754" y="75463"/>
                  <a:pt x="12192000" y="0"/>
                </a:cubicBezTo>
                <a:cubicBezTo>
                  <a:pt x="12212442" y="211964"/>
                  <a:pt x="12182602" y="292202"/>
                  <a:pt x="12192000" y="441279"/>
                </a:cubicBezTo>
                <a:cubicBezTo>
                  <a:pt x="12201398" y="590356"/>
                  <a:pt x="12174615" y="762267"/>
                  <a:pt x="12192000" y="1021909"/>
                </a:cubicBezTo>
                <a:cubicBezTo>
                  <a:pt x="12209385" y="1281551"/>
                  <a:pt x="12152173" y="1398607"/>
                  <a:pt x="12192000" y="1532863"/>
                </a:cubicBezTo>
                <a:cubicBezTo>
                  <a:pt x="12231827" y="1667119"/>
                  <a:pt x="12190120" y="1819118"/>
                  <a:pt x="12192000" y="1974141"/>
                </a:cubicBezTo>
                <a:cubicBezTo>
                  <a:pt x="12193880" y="2129164"/>
                  <a:pt x="12182581" y="2196933"/>
                  <a:pt x="12192000" y="2415420"/>
                </a:cubicBezTo>
                <a:cubicBezTo>
                  <a:pt x="12201419" y="2633907"/>
                  <a:pt x="12109951" y="2850482"/>
                  <a:pt x="12192000" y="3135401"/>
                </a:cubicBezTo>
                <a:cubicBezTo>
                  <a:pt x="12274049" y="3420320"/>
                  <a:pt x="12134872" y="3535742"/>
                  <a:pt x="12192000" y="3716031"/>
                </a:cubicBezTo>
                <a:cubicBezTo>
                  <a:pt x="12249128" y="3896320"/>
                  <a:pt x="12185772" y="3949055"/>
                  <a:pt x="12192000" y="4087634"/>
                </a:cubicBezTo>
                <a:cubicBezTo>
                  <a:pt x="12198228" y="4226213"/>
                  <a:pt x="12166640" y="4397262"/>
                  <a:pt x="12192000" y="4598588"/>
                </a:cubicBezTo>
                <a:cubicBezTo>
                  <a:pt x="12217360" y="4799914"/>
                  <a:pt x="12168537" y="5013489"/>
                  <a:pt x="12192000" y="5179218"/>
                </a:cubicBezTo>
                <a:cubicBezTo>
                  <a:pt x="12215463" y="5344947"/>
                  <a:pt x="12152996" y="5428933"/>
                  <a:pt x="12192000" y="5620497"/>
                </a:cubicBezTo>
                <a:cubicBezTo>
                  <a:pt x="12231004" y="5812061"/>
                  <a:pt x="12148621" y="6095045"/>
                  <a:pt x="12192000" y="6340478"/>
                </a:cubicBezTo>
                <a:cubicBezTo>
                  <a:pt x="12235379" y="6585911"/>
                  <a:pt x="12174251" y="6819912"/>
                  <a:pt x="12192000" y="6967558"/>
                </a:cubicBezTo>
                <a:cubicBezTo>
                  <a:pt x="12096276" y="6974426"/>
                  <a:pt x="12080006" y="6960652"/>
                  <a:pt x="11977189" y="6967558"/>
                </a:cubicBezTo>
                <a:cubicBezTo>
                  <a:pt x="11874372" y="6974464"/>
                  <a:pt x="11869119" y="6948878"/>
                  <a:pt x="11762377" y="6967558"/>
                </a:cubicBezTo>
                <a:cubicBezTo>
                  <a:pt x="11655635" y="6986238"/>
                  <a:pt x="11399256" y="6931444"/>
                  <a:pt x="11303726" y="6967558"/>
                </a:cubicBezTo>
                <a:cubicBezTo>
                  <a:pt x="11208196" y="7003672"/>
                  <a:pt x="11070949" y="6936543"/>
                  <a:pt x="10845074" y="6967558"/>
                </a:cubicBezTo>
                <a:cubicBezTo>
                  <a:pt x="10619199" y="6998573"/>
                  <a:pt x="10673984" y="6942521"/>
                  <a:pt x="10630263" y="6967558"/>
                </a:cubicBezTo>
                <a:cubicBezTo>
                  <a:pt x="10586542" y="6992595"/>
                  <a:pt x="10492434" y="6942562"/>
                  <a:pt x="10415451" y="6967558"/>
                </a:cubicBezTo>
                <a:cubicBezTo>
                  <a:pt x="10338468" y="6992554"/>
                  <a:pt x="10047258" y="6891645"/>
                  <a:pt x="9712960" y="6967558"/>
                </a:cubicBezTo>
                <a:cubicBezTo>
                  <a:pt x="9378662" y="7043471"/>
                  <a:pt x="9593490" y="6957379"/>
                  <a:pt x="9498149" y="6967558"/>
                </a:cubicBezTo>
                <a:cubicBezTo>
                  <a:pt x="9402808" y="6977737"/>
                  <a:pt x="9329898" y="6949596"/>
                  <a:pt x="9283337" y="6967558"/>
                </a:cubicBezTo>
                <a:cubicBezTo>
                  <a:pt x="9236776" y="6985520"/>
                  <a:pt x="8985957" y="6959499"/>
                  <a:pt x="8702766" y="6967558"/>
                </a:cubicBezTo>
                <a:cubicBezTo>
                  <a:pt x="8419575" y="6975617"/>
                  <a:pt x="8294198" y="6960451"/>
                  <a:pt x="8122194" y="6967558"/>
                </a:cubicBezTo>
                <a:cubicBezTo>
                  <a:pt x="7950190" y="6974665"/>
                  <a:pt x="7721581" y="6920574"/>
                  <a:pt x="7541623" y="6967558"/>
                </a:cubicBezTo>
                <a:cubicBezTo>
                  <a:pt x="7361665" y="7014542"/>
                  <a:pt x="7099969" y="6884345"/>
                  <a:pt x="6839131" y="6967558"/>
                </a:cubicBezTo>
                <a:cubicBezTo>
                  <a:pt x="6578293" y="7050771"/>
                  <a:pt x="6303603" y="6938458"/>
                  <a:pt x="6136640" y="6967558"/>
                </a:cubicBezTo>
                <a:cubicBezTo>
                  <a:pt x="5969677" y="6996658"/>
                  <a:pt x="5514644" y="6921358"/>
                  <a:pt x="5312229" y="6967558"/>
                </a:cubicBezTo>
                <a:cubicBezTo>
                  <a:pt x="5109814" y="7013758"/>
                  <a:pt x="4699216" y="6963314"/>
                  <a:pt x="4487817" y="6967558"/>
                </a:cubicBezTo>
                <a:cubicBezTo>
                  <a:pt x="4276418" y="6971802"/>
                  <a:pt x="4211675" y="6950389"/>
                  <a:pt x="4029166" y="6967558"/>
                </a:cubicBezTo>
                <a:cubicBezTo>
                  <a:pt x="3846657" y="6984727"/>
                  <a:pt x="3776998" y="6919614"/>
                  <a:pt x="3570514" y="6967558"/>
                </a:cubicBezTo>
                <a:cubicBezTo>
                  <a:pt x="3364030" y="7015502"/>
                  <a:pt x="3425257" y="6964916"/>
                  <a:pt x="3355703" y="6967558"/>
                </a:cubicBezTo>
                <a:cubicBezTo>
                  <a:pt x="3286149" y="6970200"/>
                  <a:pt x="3047229" y="6945710"/>
                  <a:pt x="2775131" y="6967558"/>
                </a:cubicBezTo>
                <a:cubicBezTo>
                  <a:pt x="2503033" y="6989406"/>
                  <a:pt x="2630325" y="6957273"/>
                  <a:pt x="2560320" y="6967558"/>
                </a:cubicBezTo>
                <a:cubicBezTo>
                  <a:pt x="2490315" y="6977843"/>
                  <a:pt x="1949306" y="6917192"/>
                  <a:pt x="1735909" y="6967558"/>
                </a:cubicBezTo>
                <a:cubicBezTo>
                  <a:pt x="1522512" y="7017924"/>
                  <a:pt x="1388186" y="6965187"/>
                  <a:pt x="1277257" y="6967558"/>
                </a:cubicBezTo>
                <a:cubicBezTo>
                  <a:pt x="1166328" y="6969929"/>
                  <a:pt x="1120385" y="6941855"/>
                  <a:pt x="1062446" y="6967558"/>
                </a:cubicBezTo>
                <a:cubicBezTo>
                  <a:pt x="1004507" y="6993261"/>
                  <a:pt x="428464" y="6892227"/>
                  <a:pt x="0" y="6967558"/>
                </a:cubicBezTo>
                <a:cubicBezTo>
                  <a:pt x="-38388" y="6792760"/>
                  <a:pt x="19809" y="6515441"/>
                  <a:pt x="0" y="6386928"/>
                </a:cubicBezTo>
                <a:cubicBezTo>
                  <a:pt x="-19809" y="6258415"/>
                  <a:pt x="4439" y="6018233"/>
                  <a:pt x="0" y="5666947"/>
                </a:cubicBezTo>
                <a:cubicBezTo>
                  <a:pt x="-4439" y="5315661"/>
                  <a:pt x="12159" y="5412860"/>
                  <a:pt x="0" y="5225669"/>
                </a:cubicBezTo>
                <a:cubicBezTo>
                  <a:pt x="-12159" y="5038478"/>
                  <a:pt x="63955" y="4786234"/>
                  <a:pt x="0" y="4575363"/>
                </a:cubicBezTo>
                <a:cubicBezTo>
                  <a:pt x="-63955" y="4364492"/>
                  <a:pt x="27365" y="4059123"/>
                  <a:pt x="0" y="3855382"/>
                </a:cubicBezTo>
                <a:cubicBezTo>
                  <a:pt x="-27365" y="3651641"/>
                  <a:pt x="52608" y="3514966"/>
                  <a:pt x="0" y="3414103"/>
                </a:cubicBezTo>
                <a:cubicBezTo>
                  <a:pt x="-52608" y="3313240"/>
                  <a:pt x="67079" y="3038944"/>
                  <a:pt x="0" y="2694122"/>
                </a:cubicBezTo>
                <a:cubicBezTo>
                  <a:pt x="-67079" y="2349300"/>
                  <a:pt x="48957" y="2360685"/>
                  <a:pt x="0" y="2183168"/>
                </a:cubicBezTo>
                <a:cubicBezTo>
                  <a:pt x="-48957" y="2005651"/>
                  <a:pt x="37853" y="1906267"/>
                  <a:pt x="0" y="1741890"/>
                </a:cubicBezTo>
                <a:cubicBezTo>
                  <a:pt x="-37853" y="1577513"/>
                  <a:pt x="27669" y="1398835"/>
                  <a:pt x="0" y="1230935"/>
                </a:cubicBezTo>
                <a:cubicBezTo>
                  <a:pt x="-27669" y="1063036"/>
                  <a:pt x="5893" y="845159"/>
                  <a:pt x="0" y="510954"/>
                </a:cubicBezTo>
                <a:cubicBezTo>
                  <a:pt x="-5893" y="176749"/>
                  <a:pt x="32405" y="159774"/>
                  <a:pt x="0" y="0"/>
                </a:cubicBezTo>
                <a:close/>
              </a:path>
              <a:path w="12192000" h="6967558" stroke="0" extrusionOk="0">
                <a:moveTo>
                  <a:pt x="0" y="0"/>
                </a:moveTo>
                <a:cubicBezTo>
                  <a:pt x="172679" y="-46675"/>
                  <a:pt x="239520" y="10629"/>
                  <a:pt x="458651" y="0"/>
                </a:cubicBezTo>
                <a:cubicBezTo>
                  <a:pt x="677782" y="-10629"/>
                  <a:pt x="566864" y="13278"/>
                  <a:pt x="673463" y="0"/>
                </a:cubicBezTo>
                <a:cubicBezTo>
                  <a:pt x="780062" y="-13278"/>
                  <a:pt x="1125619" y="50485"/>
                  <a:pt x="1254034" y="0"/>
                </a:cubicBezTo>
                <a:cubicBezTo>
                  <a:pt x="1382449" y="-50485"/>
                  <a:pt x="1391627" y="22694"/>
                  <a:pt x="1468846" y="0"/>
                </a:cubicBezTo>
                <a:cubicBezTo>
                  <a:pt x="1546065" y="-22694"/>
                  <a:pt x="1601319" y="5351"/>
                  <a:pt x="1683657" y="0"/>
                </a:cubicBezTo>
                <a:cubicBezTo>
                  <a:pt x="1765995" y="-5351"/>
                  <a:pt x="2341522" y="823"/>
                  <a:pt x="2508069" y="0"/>
                </a:cubicBezTo>
                <a:cubicBezTo>
                  <a:pt x="2674616" y="-823"/>
                  <a:pt x="2834943" y="65419"/>
                  <a:pt x="3088640" y="0"/>
                </a:cubicBezTo>
                <a:cubicBezTo>
                  <a:pt x="3342337" y="-65419"/>
                  <a:pt x="3360618" y="10803"/>
                  <a:pt x="3547291" y="0"/>
                </a:cubicBezTo>
                <a:cubicBezTo>
                  <a:pt x="3733964" y="-10803"/>
                  <a:pt x="3979130" y="59168"/>
                  <a:pt x="4127863" y="0"/>
                </a:cubicBezTo>
                <a:cubicBezTo>
                  <a:pt x="4276596" y="-59168"/>
                  <a:pt x="4568109" y="19070"/>
                  <a:pt x="4708434" y="0"/>
                </a:cubicBezTo>
                <a:cubicBezTo>
                  <a:pt x="4848759" y="-19070"/>
                  <a:pt x="5222366" y="69266"/>
                  <a:pt x="5410926" y="0"/>
                </a:cubicBezTo>
                <a:cubicBezTo>
                  <a:pt x="5599486" y="-69266"/>
                  <a:pt x="5858761" y="73851"/>
                  <a:pt x="6113417" y="0"/>
                </a:cubicBezTo>
                <a:cubicBezTo>
                  <a:pt x="6368073" y="-73851"/>
                  <a:pt x="6385312" y="14507"/>
                  <a:pt x="6572069" y="0"/>
                </a:cubicBezTo>
                <a:cubicBezTo>
                  <a:pt x="6758826" y="-14507"/>
                  <a:pt x="7127982" y="87755"/>
                  <a:pt x="7396480" y="0"/>
                </a:cubicBezTo>
                <a:cubicBezTo>
                  <a:pt x="7664978" y="-87755"/>
                  <a:pt x="7953594" y="92387"/>
                  <a:pt x="8220891" y="0"/>
                </a:cubicBezTo>
                <a:cubicBezTo>
                  <a:pt x="8488188" y="-92387"/>
                  <a:pt x="8416619" y="22036"/>
                  <a:pt x="8557623" y="0"/>
                </a:cubicBezTo>
                <a:cubicBezTo>
                  <a:pt x="8698627" y="-22036"/>
                  <a:pt x="9131142" y="93586"/>
                  <a:pt x="9382034" y="0"/>
                </a:cubicBezTo>
                <a:cubicBezTo>
                  <a:pt x="9632926" y="-93586"/>
                  <a:pt x="9611470" y="45858"/>
                  <a:pt x="9840686" y="0"/>
                </a:cubicBezTo>
                <a:cubicBezTo>
                  <a:pt x="10069902" y="-45858"/>
                  <a:pt x="10142820" y="52280"/>
                  <a:pt x="10299337" y="0"/>
                </a:cubicBezTo>
                <a:cubicBezTo>
                  <a:pt x="10455854" y="-52280"/>
                  <a:pt x="10703643" y="23341"/>
                  <a:pt x="10879909" y="0"/>
                </a:cubicBezTo>
                <a:cubicBezTo>
                  <a:pt x="11056175" y="-23341"/>
                  <a:pt x="10993137" y="3802"/>
                  <a:pt x="11094720" y="0"/>
                </a:cubicBezTo>
                <a:cubicBezTo>
                  <a:pt x="11196303" y="-3802"/>
                  <a:pt x="11949254" y="23763"/>
                  <a:pt x="12192000" y="0"/>
                </a:cubicBezTo>
                <a:cubicBezTo>
                  <a:pt x="12247804" y="255718"/>
                  <a:pt x="12118616" y="465491"/>
                  <a:pt x="12192000" y="719981"/>
                </a:cubicBezTo>
                <a:cubicBezTo>
                  <a:pt x="12265384" y="974471"/>
                  <a:pt x="12189329" y="920335"/>
                  <a:pt x="12192000" y="1091584"/>
                </a:cubicBezTo>
                <a:cubicBezTo>
                  <a:pt x="12194671" y="1262833"/>
                  <a:pt x="12181784" y="1396933"/>
                  <a:pt x="12192000" y="1532863"/>
                </a:cubicBezTo>
                <a:cubicBezTo>
                  <a:pt x="12202216" y="1668793"/>
                  <a:pt x="12146183" y="1888342"/>
                  <a:pt x="12192000" y="2043817"/>
                </a:cubicBezTo>
                <a:cubicBezTo>
                  <a:pt x="12237817" y="2199292"/>
                  <a:pt x="12189078" y="2415508"/>
                  <a:pt x="12192000" y="2554771"/>
                </a:cubicBezTo>
                <a:cubicBezTo>
                  <a:pt x="12194922" y="2694034"/>
                  <a:pt x="12124733" y="2921570"/>
                  <a:pt x="12192000" y="3135401"/>
                </a:cubicBezTo>
                <a:cubicBezTo>
                  <a:pt x="12259267" y="3349232"/>
                  <a:pt x="12166105" y="3367852"/>
                  <a:pt x="12192000" y="3576680"/>
                </a:cubicBezTo>
                <a:cubicBezTo>
                  <a:pt x="12217895" y="3785508"/>
                  <a:pt x="12117730" y="4085247"/>
                  <a:pt x="12192000" y="4226985"/>
                </a:cubicBezTo>
                <a:cubicBezTo>
                  <a:pt x="12266270" y="4368724"/>
                  <a:pt x="12159292" y="4575169"/>
                  <a:pt x="12192000" y="4877291"/>
                </a:cubicBezTo>
                <a:cubicBezTo>
                  <a:pt x="12224708" y="5179413"/>
                  <a:pt x="12183732" y="5167610"/>
                  <a:pt x="12192000" y="5318569"/>
                </a:cubicBezTo>
                <a:cubicBezTo>
                  <a:pt x="12200268" y="5469528"/>
                  <a:pt x="12143640" y="5771656"/>
                  <a:pt x="12192000" y="5899199"/>
                </a:cubicBezTo>
                <a:cubicBezTo>
                  <a:pt x="12240360" y="6026742"/>
                  <a:pt x="12147976" y="6666140"/>
                  <a:pt x="12192000" y="6967558"/>
                </a:cubicBezTo>
                <a:cubicBezTo>
                  <a:pt x="11999703" y="6972265"/>
                  <a:pt x="11875688" y="6919228"/>
                  <a:pt x="11611429" y="6967558"/>
                </a:cubicBezTo>
                <a:cubicBezTo>
                  <a:pt x="11347170" y="7015888"/>
                  <a:pt x="11438643" y="6947207"/>
                  <a:pt x="11274697" y="6967558"/>
                </a:cubicBezTo>
                <a:cubicBezTo>
                  <a:pt x="11110751" y="6987909"/>
                  <a:pt x="11049931" y="6948129"/>
                  <a:pt x="10937966" y="6967558"/>
                </a:cubicBezTo>
                <a:cubicBezTo>
                  <a:pt x="10826001" y="6986987"/>
                  <a:pt x="10493112" y="6913458"/>
                  <a:pt x="10235474" y="6967558"/>
                </a:cubicBezTo>
                <a:cubicBezTo>
                  <a:pt x="9977836" y="7021658"/>
                  <a:pt x="9887786" y="6914125"/>
                  <a:pt x="9776823" y="6967558"/>
                </a:cubicBezTo>
                <a:cubicBezTo>
                  <a:pt x="9665860" y="7020991"/>
                  <a:pt x="9423557" y="6959891"/>
                  <a:pt x="9196251" y="6967558"/>
                </a:cubicBezTo>
                <a:cubicBezTo>
                  <a:pt x="8968945" y="6975225"/>
                  <a:pt x="8961371" y="6941879"/>
                  <a:pt x="8737600" y="6967558"/>
                </a:cubicBezTo>
                <a:cubicBezTo>
                  <a:pt x="8513829" y="6993237"/>
                  <a:pt x="8476284" y="6963310"/>
                  <a:pt x="8400869" y="6967558"/>
                </a:cubicBezTo>
                <a:cubicBezTo>
                  <a:pt x="8325454" y="6971806"/>
                  <a:pt x="7935382" y="6894966"/>
                  <a:pt x="7698377" y="6967558"/>
                </a:cubicBezTo>
                <a:cubicBezTo>
                  <a:pt x="7461372" y="7040150"/>
                  <a:pt x="7181574" y="6877489"/>
                  <a:pt x="6873966" y="6967558"/>
                </a:cubicBezTo>
                <a:cubicBezTo>
                  <a:pt x="6566358" y="7057627"/>
                  <a:pt x="6500517" y="6965655"/>
                  <a:pt x="6293394" y="6967558"/>
                </a:cubicBezTo>
                <a:cubicBezTo>
                  <a:pt x="6086271" y="6969461"/>
                  <a:pt x="5877539" y="6947307"/>
                  <a:pt x="5590903" y="6967558"/>
                </a:cubicBezTo>
                <a:cubicBezTo>
                  <a:pt x="5304267" y="6987809"/>
                  <a:pt x="5266856" y="6962994"/>
                  <a:pt x="5132251" y="6967558"/>
                </a:cubicBezTo>
                <a:cubicBezTo>
                  <a:pt x="4997646" y="6972122"/>
                  <a:pt x="4603520" y="6884534"/>
                  <a:pt x="4307840" y="6967558"/>
                </a:cubicBezTo>
                <a:cubicBezTo>
                  <a:pt x="4012160" y="7050582"/>
                  <a:pt x="3947651" y="6933549"/>
                  <a:pt x="3849189" y="6967558"/>
                </a:cubicBezTo>
                <a:cubicBezTo>
                  <a:pt x="3750727" y="7001567"/>
                  <a:pt x="3680360" y="6959833"/>
                  <a:pt x="3634377" y="6967558"/>
                </a:cubicBezTo>
                <a:cubicBezTo>
                  <a:pt x="3588394" y="6975283"/>
                  <a:pt x="3290465" y="6932758"/>
                  <a:pt x="3175726" y="6967558"/>
                </a:cubicBezTo>
                <a:cubicBezTo>
                  <a:pt x="3060987" y="7002358"/>
                  <a:pt x="2820170" y="6915545"/>
                  <a:pt x="2473234" y="6967558"/>
                </a:cubicBezTo>
                <a:cubicBezTo>
                  <a:pt x="2126298" y="7019571"/>
                  <a:pt x="2191879" y="6923815"/>
                  <a:pt x="2014583" y="6967558"/>
                </a:cubicBezTo>
                <a:cubicBezTo>
                  <a:pt x="1837287" y="7011301"/>
                  <a:pt x="1563524" y="6917764"/>
                  <a:pt x="1434011" y="6967558"/>
                </a:cubicBezTo>
                <a:cubicBezTo>
                  <a:pt x="1304498" y="7017352"/>
                  <a:pt x="1269887" y="6951490"/>
                  <a:pt x="1219200" y="6967558"/>
                </a:cubicBezTo>
                <a:cubicBezTo>
                  <a:pt x="1168513" y="6983626"/>
                  <a:pt x="580697" y="6931348"/>
                  <a:pt x="0" y="6967558"/>
                </a:cubicBezTo>
                <a:cubicBezTo>
                  <a:pt x="-60980" y="6788547"/>
                  <a:pt x="7719" y="6699867"/>
                  <a:pt x="0" y="6456604"/>
                </a:cubicBezTo>
                <a:cubicBezTo>
                  <a:pt x="-7719" y="6213341"/>
                  <a:pt x="57442" y="6132054"/>
                  <a:pt x="0" y="5945649"/>
                </a:cubicBezTo>
                <a:cubicBezTo>
                  <a:pt x="-57442" y="5759245"/>
                  <a:pt x="19677" y="5725139"/>
                  <a:pt x="0" y="5574046"/>
                </a:cubicBezTo>
                <a:cubicBezTo>
                  <a:pt x="-19677" y="5422953"/>
                  <a:pt x="9095" y="5258834"/>
                  <a:pt x="0" y="5132768"/>
                </a:cubicBezTo>
                <a:cubicBezTo>
                  <a:pt x="-9095" y="5006702"/>
                  <a:pt x="28603" y="4860698"/>
                  <a:pt x="0" y="4761165"/>
                </a:cubicBezTo>
                <a:cubicBezTo>
                  <a:pt x="-28603" y="4661632"/>
                  <a:pt x="43046" y="4439007"/>
                  <a:pt x="0" y="4319886"/>
                </a:cubicBezTo>
                <a:cubicBezTo>
                  <a:pt x="-43046" y="4200765"/>
                  <a:pt x="22653" y="4113510"/>
                  <a:pt x="0" y="3948283"/>
                </a:cubicBezTo>
                <a:cubicBezTo>
                  <a:pt x="-22653" y="3783056"/>
                  <a:pt x="35262" y="3577383"/>
                  <a:pt x="0" y="3228302"/>
                </a:cubicBezTo>
                <a:cubicBezTo>
                  <a:pt x="-35262" y="2879221"/>
                  <a:pt x="74941" y="2866629"/>
                  <a:pt x="0" y="2508321"/>
                </a:cubicBezTo>
                <a:cubicBezTo>
                  <a:pt x="-74941" y="2150013"/>
                  <a:pt x="49899" y="2269273"/>
                  <a:pt x="0" y="2067042"/>
                </a:cubicBezTo>
                <a:cubicBezTo>
                  <a:pt x="-49899" y="1864811"/>
                  <a:pt x="10795" y="1743060"/>
                  <a:pt x="0" y="1556088"/>
                </a:cubicBezTo>
                <a:cubicBezTo>
                  <a:pt x="-10795" y="1369116"/>
                  <a:pt x="1062" y="1277042"/>
                  <a:pt x="0" y="1045134"/>
                </a:cubicBezTo>
                <a:cubicBezTo>
                  <a:pt x="-1062" y="813226"/>
                  <a:pt x="27660" y="779773"/>
                  <a:pt x="0" y="673531"/>
                </a:cubicBezTo>
                <a:cubicBezTo>
                  <a:pt x="-27660" y="567289"/>
                  <a:pt x="10474" y="204348"/>
                  <a:pt x="0" y="0"/>
                </a:cubicBezTo>
                <a:close/>
              </a:path>
            </a:pathLst>
          </a:custGeom>
          <a:solidFill>
            <a:srgbClr val="48001F"/>
          </a:solidFill>
          <a:ln w="12700">
            <a:noFill/>
            <a:extLst>
              <a:ext uri="{C807C97D-BFC1-408E-A445-0C87EB9F89A2}">
                <ask:lineSketchStyleProps xmlns:ask="http://schemas.microsoft.com/office/drawing/2018/sketchyshapes" sd="2692463655">
                  <a:prstGeom prst="rect">
                    <a:avLst/>
                  </a:prstGeom>
                  <ask:type>
                    <ask:lineSketchScribbl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CC2229"/>
              </a:solidFill>
            </a:endParaRPr>
          </a:p>
        </p:txBody>
      </p:sp>
      <p:pic>
        <p:nvPicPr>
          <p:cNvPr id="5" name="Content Placeholder 12">
            <a:extLst>
              <a:ext uri="{FF2B5EF4-FFF2-40B4-BE49-F238E27FC236}">
                <a16:creationId xmlns:a16="http://schemas.microsoft.com/office/drawing/2014/main" id="{E67100D2-649A-F640-85F0-64FD342EC2DD}"/>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554085" y="463909"/>
            <a:ext cx="2432581" cy="1036098"/>
          </a:xfrm>
          <a:prstGeom prst="rect">
            <a:avLst/>
          </a:prstGeom>
        </p:spPr>
      </p:pic>
      <p:pic>
        <p:nvPicPr>
          <p:cNvPr id="6" name="Picture 5">
            <a:extLst>
              <a:ext uri="{FF2B5EF4-FFF2-40B4-BE49-F238E27FC236}">
                <a16:creationId xmlns:a16="http://schemas.microsoft.com/office/drawing/2014/main" id="{EDBD340C-5463-D740-ADBB-E67DE09206FA}"/>
              </a:ext>
            </a:extLst>
          </p:cNvPr>
          <p:cNvPicPr>
            <a:picLocks noChangeAspect="1"/>
          </p:cNvPicPr>
          <p:nvPr userDrawn="1"/>
        </p:nvPicPr>
        <p:blipFill>
          <a:blip r:embed="rId3"/>
          <a:srcRect/>
          <a:stretch/>
        </p:blipFill>
        <p:spPr>
          <a:xfrm rot="20291028">
            <a:off x="8085663" y="774344"/>
            <a:ext cx="3494924" cy="4594218"/>
          </a:xfrm>
          <a:prstGeom prst="rect">
            <a:avLst/>
          </a:prstGeom>
        </p:spPr>
      </p:pic>
      <p:pic>
        <p:nvPicPr>
          <p:cNvPr id="31" name="Picture 30" descr="A picture containing drawing, clock&#10;&#10;Description automatically generated">
            <a:extLst>
              <a:ext uri="{FF2B5EF4-FFF2-40B4-BE49-F238E27FC236}">
                <a16:creationId xmlns:a16="http://schemas.microsoft.com/office/drawing/2014/main" id="{3CE4FAA6-FE25-F540-8B25-7907847FCA99}"/>
              </a:ext>
            </a:extLst>
          </p:cNvPr>
          <p:cNvPicPr>
            <a:picLocks noChangeAspect="1"/>
          </p:cNvPicPr>
          <p:nvPr userDrawn="1"/>
        </p:nvPicPr>
        <p:blipFill>
          <a:blip r:embed="rId4">
            <a:extLst>
              <a:ext uri="{BEBA8EAE-BF5A-486C-A8C5-ECC9F3942E4B}">
                <a14:imgProps xmlns:a14="http://schemas.microsoft.com/office/drawing/2010/main">
                  <a14:imgLayer r:embed="rId5">
                    <a14:imgEffect>
                      <a14:sharpenSoften amount="100000"/>
                    </a14:imgEffect>
                    <a14:imgEffect>
                      <a14:colorTemperature colorTemp="9130"/>
                    </a14:imgEffect>
                    <a14:imgEffect>
                      <a14:saturation sat="273000"/>
                    </a14:imgEffect>
                    <a14:imgEffect>
                      <a14:brightnessContrast bright="3000" contrast="26000"/>
                    </a14:imgEffect>
                  </a14:imgLayer>
                </a14:imgProps>
              </a:ext>
            </a:extLst>
          </a:blip>
          <a:stretch>
            <a:fillRect/>
          </a:stretch>
        </p:blipFill>
        <p:spPr>
          <a:xfrm>
            <a:off x="554085" y="2862332"/>
            <a:ext cx="6565806" cy="1220718"/>
          </a:xfrm>
          <a:prstGeom prst="rect">
            <a:avLst/>
          </a:prstGeom>
        </p:spPr>
      </p:pic>
      <p:sp>
        <p:nvSpPr>
          <p:cNvPr id="14" name="TextBox 13">
            <a:extLst>
              <a:ext uri="{FF2B5EF4-FFF2-40B4-BE49-F238E27FC236}">
                <a16:creationId xmlns:a16="http://schemas.microsoft.com/office/drawing/2014/main" id="{AA9D1C25-F1A1-C140-9EF0-72AFD6FB7AC2}"/>
              </a:ext>
            </a:extLst>
          </p:cNvPr>
          <p:cNvSpPr txBox="1"/>
          <p:nvPr userDrawn="1"/>
        </p:nvSpPr>
        <p:spPr>
          <a:xfrm>
            <a:off x="554085" y="4557575"/>
            <a:ext cx="2037296" cy="369332"/>
          </a:xfrm>
          <a:prstGeom prst="rect">
            <a:avLst/>
          </a:prstGeom>
          <a:noFill/>
        </p:spPr>
        <p:txBody>
          <a:bodyPr wrap="square" rtlCol="0">
            <a:spAutoFit/>
          </a:bodyPr>
          <a:lstStyle/>
          <a:p>
            <a:r>
              <a:rPr lang="en-GB" sz="1800" b="1" dirty="0">
                <a:solidFill>
                  <a:schemeClr val="tx2"/>
                </a:solidFill>
                <a:latin typeface="Arial" panose="020B0604020202020204" pitchFamily="34" charset="0"/>
                <a:cs typeface="Arial" panose="020B0604020202020204" pitchFamily="34" charset="0"/>
              </a:rPr>
              <a:t>Stay connected:</a:t>
            </a:r>
            <a:endParaRPr lang="en-GB" sz="1800" dirty="0">
              <a:solidFill>
                <a:schemeClr val="tx2"/>
              </a:solidFill>
              <a:latin typeface="Arial" panose="020B0604020202020204" pitchFamily="34" charset="0"/>
              <a:cs typeface="Arial" panose="020B0604020202020204" pitchFamily="34" charset="0"/>
            </a:endParaRPr>
          </a:p>
        </p:txBody>
      </p:sp>
      <p:grpSp>
        <p:nvGrpSpPr>
          <p:cNvPr id="16" name="Group 15">
            <a:extLst>
              <a:ext uri="{FF2B5EF4-FFF2-40B4-BE49-F238E27FC236}">
                <a16:creationId xmlns:a16="http://schemas.microsoft.com/office/drawing/2014/main" id="{A62A2073-496D-7145-8F38-52E582EF366B}"/>
              </a:ext>
            </a:extLst>
          </p:cNvPr>
          <p:cNvGrpSpPr/>
          <p:nvPr userDrawn="1"/>
        </p:nvGrpSpPr>
        <p:grpSpPr>
          <a:xfrm>
            <a:off x="6838937" y="4592206"/>
            <a:ext cx="2038570" cy="369332"/>
            <a:chOff x="6594045" y="6253373"/>
            <a:chExt cx="2038570" cy="369332"/>
          </a:xfrm>
        </p:grpSpPr>
        <p:sp>
          <p:nvSpPr>
            <p:cNvPr id="23" name="Rectangle 22">
              <a:extLst>
                <a:ext uri="{FF2B5EF4-FFF2-40B4-BE49-F238E27FC236}">
                  <a16:creationId xmlns:a16="http://schemas.microsoft.com/office/drawing/2014/main" id="{8102E415-3CBE-764A-9248-E49252257787}"/>
                </a:ext>
              </a:extLst>
            </p:cNvPr>
            <p:cNvSpPr/>
            <p:nvPr userDrawn="1"/>
          </p:nvSpPr>
          <p:spPr>
            <a:xfrm>
              <a:off x="6992718" y="6253373"/>
              <a:ext cx="1639897" cy="369332"/>
            </a:xfrm>
            <a:prstGeom prst="rect">
              <a:avLst/>
            </a:prstGeom>
          </p:spPr>
          <p:txBody>
            <a:bodyPr wrap="square">
              <a:spAutoFit/>
            </a:bodyPr>
            <a:lstStyle/>
            <a:p>
              <a:r>
                <a:rPr lang="en-GB" sz="1800" dirty="0">
                  <a:solidFill>
                    <a:schemeClr val="bg1"/>
                  </a:solidFill>
                  <a:latin typeface="Arial" panose="020B0604020202020204" pitchFamily="34" charset="0"/>
                  <a:cs typeface="Arial" panose="020B0604020202020204" pitchFamily="34" charset="0"/>
                </a:rPr>
                <a:t>@</a:t>
              </a:r>
              <a:r>
                <a:rPr lang="en-GB" sz="1800" dirty="0" err="1">
                  <a:solidFill>
                    <a:schemeClr val="bg1"/>
                  </a:solidFill>
                  <a:latin typeface="Arial" panose="020B0604020202020204" pitchFamily="34" charset="0"/>
                  <a:cs typeface="Arial" panose="020B0604020202020204" pitchFamily="34" charset="0"/>
                </a:rPr>
                <a:t>ITPCglobal</a:t>
              </a:r>
              <a:endParaRPr lang="en-US" dirty="0">
                <a:solidFill>
                  <a:schemeClr val="bg1"/>
                </a:solidFill>
              </a:endParaRPr>
            </a:p>
          </p:txBody>
        </p:sp>
        <p:pic>
          <p:nvPicPr>
            <p:cNvPr id="30" name="Picture 29">
              <a:extLst>
                <a:ext uri="{FF2B5EF4-FFF2-40B4-BE49-F238E27FC236}">
                  <a16:creationId xmlns:a16="http://schemas.microsoft.com/office/drawing/2014/main" id="{BEA31DBC-D718-5D41-9247-FE81D98BFF77}"/>
                </a:ext>
              </a:extLst>
            </p:cNvPr>
            <p:cNvPicPr>
              <a:picLocks noChangeAspect="1"/>
            </p:cNvPicPr>
            <p:nvPr userDrawn="1"/>
          </p:nvPicPr>
          <p:blipFill>
            <a:blip r:embed="rId6"/>
            <a:stretch>
              <a:fillRect/>
            </a:stretch>
          </p:blipFill>
          <p:spPr>
            <a:xfrm>
              <a:off x="6594045" y="6280390"/>
              <a:ext cx="396000" cy="322892"/>
            </a:xfrm>
            <a:prstGeom prst="rect">
              <a:avLst/>
            </a:prstGeom>
          </p:spPr>
        </p:pic>
      </p:grpSp>
      <p:grpSp>
        <p:nvGrpSpPr>
          <p:cNvPr id="17" name="Group 16">
            <a:extLst>
              <a:ext uri="{FF2B5EF4-FFF2-40B4-BE49-F238E27FC236}">
                <a16:creationId xmlns:a16="http://schemas.microsoft.com/office/drawing/2014/main" id="{7E2F917C-42E9-964F-B230-8D11B8E04FE3}"/>
              </a:ext>
            </a:extLst>
          </p:cNvPr>
          <p:cNvGrpSpPr/>
          <p:nvPr userDrawn="1"/>
        </p:nvGrpSpPr>
        <p:grpSpPr>
          <a:xfrm>
            <a:off x="4885123" y="4545512"/>
            <a:ext cx="1873965" cy="424675"/>
            <a:chOff x="4640449" y="6256716"/>
            <a:chExt cx="1873965" cy="424675"/>
          </a:xfrm>
        </p:grpSpPr>
        <p:sp>
          <p:nvSpPr>
            <p:cNvPr id="21" name="Rectangle 20">
              <a:extLst>
                <a:ext uri="{FF2B5EF4-FFF2-40B4-BE49-F238E27FC236}">
                  <a16:creationId xmlns:a16="http://schemas.microsoft.com/office/drawing/2014/main" id="{53A7AB3E-2B2F-6D4D-AC87-100E9D2278E4}"/>
                </a:ext>
              </a:extLst>
            </p:cNvPr>
            <p:cNvSpPr/>
            <p:nvPr userDrawn="1"/>
          </p:nvSpPr>
          <p:spPr>
            <a:xfrm>
              <a:off x="5008874" y="6312059"/>
              <a:ext cx="1505540" cy="369332"/>
            </a:xfrm>
            <a:prstGeom prst="rect">
              <a:avLst/>
            </a:prstGeom>
          </p:spPr>
          <p:txBody>
            <a:bodyPr wrap="none">
              <a:spAutoFit/>
            </a:bodyPr>
            <a:lstStyle/>
            <a:p>
              <a:r>
                <a:rPr lang="en-GB" sz="1800" dirty="0">
                  <a:solidFill>
                    <a:schemeClr val="bg1"/>
                  </a:solidFill>
                  <a:latin typeface="Arial" panose="020B0604020202020204" pitchFamily="34" charset="0"/>
                  <a:cs typeface="Arial" panose="020B0604020202020204" pitchFamily="34" charset="0"/>
                </a:rPr>
                <a:t>ITPC Global </a:t>
              </a:r>
              <a:endParaRPr lang="en-US" dirty="0">
                <a:solidFill>
                  <a:schemeClr val="bg1"/>
                </a:solidFill>
              </a:endParaRPr>
            </a:p>
          </p:txBody>
        </p:sp>
        <p:pic>
          <p:nvPicPr>
            <p:cNvPr id="22" name="Picture 21">
              <a:extLst>
                <a:ext uri="{FF2B5EF4-FFF2-40B4-BE49-F238E27FC236}">
                  <a16:creationId xmlns:a16="http://schemas.microsoft.com/office/drawing/2014/main" id="{3FC128DA-856E-0E42-9818-8DE054A6407F}"/>
                </a:ext>
              </a:extLst>
            </p:cNvPr>
            <p:cNvPicPr>
              <a:picLocks noChangeAspect="1"/>
            </p:cNvPicPr>
            <p:nvPr userDrawn="1"/>
          </p:nvPicPr>
          <p:blipFill>
            <a:blip r:embed="rId7"/>
            <a:stretch>
              <a:fillRect/>
            </a:stretch>
          </p:blipFill>
          <p:spPr>
            <a:xfrm>
              <a:off x="4640449" y="6256716"/>
              <a:ext cx="362122" cy="360000"/>
            </a:xfrm>
            <a:prstGeom prst="rect">
              <a:avLst/>
            </a:prstGeom>
          </p:spPr>
        </p:pic>
      </p:grpSp>
      <p:grpSp>
        <p:nvGrpSpPr>
          <p:cNvPr id="18" name="Group 17">
            <a:extLst>
              <a:ext uri="{FF2B5EF4-FFF2-40B4-BE49-F238E27FC236}">
                <a16:creationId xmlns:a16="http://schemas.microsoft.com/office/drawing/2014/main" id="{605FA095-5777-B946-8377-ADF522D836A3}"/>
              </a:ext>
            </a:extLst>
          </p:cNvPr>
          <p:cNvGrpSpPr/>
          <p:nvPr userDrawn="1"/>
        </p:nvGrpSpPr>
        <p:grpSpPr>
          <a:xfrm>
            <a:off x="2597590" y="4528981"/>
            <a:ext cx="2010990" cy="432557"/>
            <a:chOff x="3297442" y="6191844"/>
            <a:chExt cx="2010990" cy="432557"/>
          </a:xfrm>
        </p:grpSpPr>
        <p:sp>
          <p:nvSpPr>
            <p:cNvPr id="19" name="Rectangle 18">
              <a:extLst>
                <a:ext uri="{FF2B5EF4-FFF2-40B4-BE49-F238E27FC236}">
                  <a16:creationId xmlns:a16="http://schemas.microsoft.com/office/drawing/2014/main" id="{C41E6F04-6FEF-5A45-8764-7A288FA3B548}"/>
                </a:ext>
              </a:extLst>
            </p:cNvPr>
            <p:cNvSpPr/>
            <p:nvPr userDrawn="1"/>
          </p:nvSpPr>
          <p:spPr>
            <a:xfrm>
              <a:off x="3687475" y="6255069"/>
              <a:ext cx="1620957" cy="369332"/>
            </a:xfrm>
            <a:prstGeom prst="rect">
              <a:avLst/>
            </a:prstGeom>
          </p:spPr>
          <p:txBody>
            <a:bodyPr wrap="none">
              <a:spAutoFit/>
            </a:bodyPr>
            <a:lstStyle/>
            <a:p>
              <a:r>
                <a:rPr lang="en-GB" sz="1800" dirty="0" err="1">
                  <a:solidFill>
                    <a:schemeClr val="bg1"/>
                  </a:solidFill>
                  <a:latin typeface="Arial" panose="020B0604020202020204" pitchFamily="34" charset="0"/>
                  <a:cs typeface="Arial" panose="020B0604020202020204" pitchFamily="34" charset="0"/>
                </a:rPr>
                <a:t>itpcglobal.org</a:t>
              </a:r>
              <a:r>
                <a:rPr lang="en-GB" sz="1800" b="0" dirty="0">
                  <a:solidFill>
                    <a:schemeClr val="bg1"/>
                  </a:solidFill>
                  <a:latin typeface="Arial" panose="020B0604020202020204" pitchFamily="34" charset="0"/>
                  <a:cs typeface="Arial" panose="020B0604020202020204" pitchFamily="34" charset="0"/>
                </a:rPr>
                <a:t> </a:t>
              </a:r>
              <a:endParaRPr lang="en-US" dirty="0">
                <a:solidFill>
                  <a:schemeClr val="bg1"/>
                </a:solidFill>
              </a:endParaRPr>
            </a:p>
          </p:txBody>
        </p:sp>
        <p:pic>
          <p:nvPicPr>
            <p:cNvPr id="20" name="Picture 19">
              <a:extLst>
                <a:ext uri="{FF2B5EF4-FFF2-40B4-BE49-F238E27FC236}">
                  <a16:creationId xmlns:a16="http://schemas.microsoft.com/office/drawing/2014/main" id="{3EC72681-2374-BE4E-B2BA-85BDAFE818BB}"/>
                </a:ext>
              </a:extLst>
            </p:cNvPr>
            <p:cNvPicPr>
              <a:picLocks noChangeAspect="1"/>
            </p:cNvPicPr>
            <p:nvPr userDrawn="1"/>
          </p:nvPicPr>
          <p:blipFill>
            <a:blip r:embed="rId8"/>
            <a:stretch>
              <a:fillRect/>
            </a:stretch>
          </p:blipFill>
          <p:spPr>
            <a:xfrm flipV="1">
              <a:off x="3297442" y="6191844"/>
              <a:ext cx="396000" cy="396000"/>
            </a:xfrm>
            <a:prstGeom prst="rect">
              <a:avLst/>
            </a:prstGeom>
          </p:spPr>
        </p:pic>
      </p:grpSp>
    </p:spTree>
    <p:extLst>
      <p:ext uri="{BB962C8B-B14F-4D97-AF65-F5344CB8AC3E}">
        <p14:creationId xmlns:p14="http://schemas.microsoft.com/office/powerpoint/2010/main" val="4103533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81F26-C338-D841-BC4B-96FE4F9C4A0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605B7A1-8979-E743-937E-1781D95EFD4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14D3A2-6B19-8B44-AC5A-D40D46590C1F}"/>
              </a:ext>
            </a:extLst>
          </p:cNvPr>
          <p:cNvSpPr>
            <a:spLocks noGrp="1"/>
          </p:cNvSpPr>
          <p:nvPr>
            <p:ph type="dt" sz="half" idx="10"/>
          </p:nvPr>
        </p:nvSpPr>
        <p:spPr/>
        <p:txBody>
          <a:bodyPr/>
          <a:lstStyle/>
          <a:p>
            <a:fld id="{937A1F19-BFF7-0844-9E6C-40837B29F93E}" type="datetimeFigureOut">
              <a:rPr lang="en-US" smtClean="0"/>
              <a:t>6/16/2021</a:t>
            </a:fld>
            <a:endParaRPr lang="en-US"/>
          </a:p>
        </p:txBody>
      </p:sp>
      <p:sp>
        <p:nvSpPr>
          <p:cNvPr id="5" name="Footer Placeholder 4">
            <a:extLst>
              <a:ext uri="{FF2B5EF4-FFF2-40B4-BE49-F238E27FC236}">
                <a16:creationId xmlns:a16="http://schemas.microsoft.com/office/drawing/2014/main" id="{306D79B2-87A0-4847-BDFE-0F170B8780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2A0998-0CCF-B640-947A-B34C1E193183}"/>
              </a:ext>
            </a:extLst>
          </p:cNvPr>
          <p:cNvSpPr>
            <a:spLocks noGrp="1"/>
          </p:cNvSpPr>
          <p:nvPr>
            <p:ph type="sldNum" sz="quarter" idx="12"/>
          </p:nvPr>
        </p:nvSpPr>
        <p:spPr/>
        <p:txBody>
          <a:bodyPr/>
          <a:lstStyle/>
          <a:p>
            <a:fld id="{6E6122F6-BCF0-A048-8D74-C7EF683A42A9}" type="slidenum">
              <a:rPr lang="en-US" smtClean="0"/>
              <a:t>‹N°›</a:t>
            </a:fld>
            <a:endParaRPr lang="en-US"/>
          </a:p>
        </p:txBody>
      </p:sp>
    </p:spTree>
    <p:extLst>
      <p:ext uri="{BB962C8B-B14F-4D97-AF65-F5344CB8AC3E}">
        <p14:creationId xmlns:p14="http://schemas.microsoft.com/office/powerpoint/2010/main" val="5079895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F754E-2B5D-104F-A9FF-A9C42AE5107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3FA6F70-9C94-D043-AE4C-DC3CC5FBBA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4C01647-2CA8-E440-9F00-1A719A89F7EE}"/>
              </a:ext>
            </a:extLst>
          </p:cNvPr>
          <p:cNvSpPr>
            <a:spLocks noGrp="1"/>
          </p:cNvSpPr>
          <p:nvPr>
            <p:ph type="dt" sz="half" idx="10"/>
          </p:nvPr>
        </p:nvSpPr>
        <p:spPr/>
        <p:txBody>
          <a:bodyPr/>
          <a:lstStyle/>
          <a:p>
            <a:fld id="{937A1F19-BFF7-0844-9E6C-40837B29F93E}" type="datetimeFigureOut">
              <a:rPr lang="en-US" smtClean="0"/>
              <a:t>6/16/2021</a:t>
            </a:fld>
            <a:endParaRPr lang="en-US"/>
          </a:p>
        </p:txBody>
      </p:sp>
      <p:sp>
        <p:nvSpPr>
          <p:cNvPr id="5" name="Footer Placeholder 4">
            <a:extLst>
              <a:ext uri="{FF2B5EF4-FFF2-40B4-BE49-F238E27FC236}">
                <a16:creationId xmlns:a16="http://schemas.microsoft.com/office/drawing/2014/main" id="{432156C8-25C3-1945-90B5-7A79A5DA9A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D9C473-0621-E944-9B08-9DDF4209CB2F}"/>
              </a:ext>
            </a:extLst>
          </p:cNvPr>
          <p:cNvSpPr>
            <a:spLocks noGrp="1"/>
          </p:cNvSpPr>
          <p:nvPr>
            <p:ph type="sldNum" sz="quarter" idx="12"/>
          </p:nvPr>
        </p:nvSpPr>
        <p:spPr/>
        <p:txBody>
          <a:bodyPr/>
          <a:lstStyle/>
          <a:p>
            <a:fld id="{6E6122F6-BCF0-A048-8D74-C7EF683A42A9}" type="slidenum">
              <a:rPr lang="en-US" smtClean="0"/>
              <a:t>‹N°›</a:t>
            </a:fld>
            <a:endParaRPr lang="en-US"/>
          </a:p>
        </p:txBody>
      </p:sp>
    </p:spTree>
    <p:extLst>
      <p:ext uri="{BB962C8B-B14F-4D97-AF65-F5344CB8AC3E}">
        <p14:creationId xmlns:p14="http://schemas.microsoft.com/office/powerpoint/2010/main" val="1712524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AC124-3FB1-3B4D-A7E3-CFC7B3A641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E88559-2D9A-2548-906A-D15760FD28D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8DC4CB5-7D18-3249-B5A2-F1778308268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103BBA4-68EB-8F45-998C-BD584199AB49}"/>
              </a:ext>
            </a:extLst>
          </p:cNvPr>
          <p:cNvSpPr>
            <a:spLocks noGrp="1"/>
          </p:cNvSpPr>
          <p:nvPr>
            <p:ph type="dt" sz="half" idx="10"/>
          </p:nvPr>
        </p:nvSpPr>
        <p:spPr/>
        <p:txBody>
          <a:bodyPr/>
          <a:lstStyle/>
          <a:p>
            <a:fld id="{937A1F19-BFF7-0844-9E6C-40837B29F93E}" type="datetimeFigureOut">
              <a:rPr lang="en-US" smtClean="0"/>
              <a:t>6/16/2021</a:t>
            </a:fld>
            <a:endParaRPr lang="en-US"/>
          </a:p>
        </p:txBody>
      </p:sp>
      <p:sp>
        <p:nvSpPr>
          <p:cNvPr id="6" name="Footer Placeholder 5">
            <a:extLst>
              <a:ext uri="{FF2B5EF4-FFF2-40B4-BE49-F238E27FC236}">
                <a16:creationId xmlns:a16="http://schemas.microsoft.com/office/drawing/2014/main" id="{95D8F074-3628-DD4A-BD21-7D2D1B1CAE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D74D83-C9F2-4E43-ACEA-60245E165562}"/>
              </a:ext>
            </a:extLst>
          </p:cNvPr>
          <p:cNvSpPr>
            <a:spLocks noGrp="1"/>
          </p:cNvSpPr>
          <p:nvPr>
            <p:ph type="sldNum" sz="quarter" idx="12"/>
          </p:nvPr>
        </p:nvSpPr>
        <p:spPr/>
        <p:txBody>
          <a:bodyPr/>
          <a:lstStyle/>
          <a:p>
            <a:fld id="{6E6122F6-BCF0-A048-8D74-C7EF683A42A9}" type="slidenum">
              <a:rPr lang="en-US" smtClean="0"/>
              <a:t>‹N°›</a:t>
            </a:fld>
            <a:endParaRPr lang="en-US"/>
          </a:p>
        </p:txBody>
      </p:sp>
    </p:spTree>
    <p:extLst>
      <p:ext uri="{BB962C8B-B14F-4D97-AF65-F5344CB8AC3E}">
        <p14:creationId xmlns:p14="http://schemas.microsoft.com/office/powerpoint/2010/main" val="684693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4C997-4465-9749-84B0-2085A45431D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24F89F3-25E8-0543-96DF-B36B06711D7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E710D76-BF81-2042-AF3B-0ECC89C0E5C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A4D9E4-1E31-D44A-A927-55344A1B0B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BCDAE5F-23C8-3545-BAA1-E9963FB086C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14F7D4C-8790-5148-8F08-CB95082F1FCF}"/>
              </a:ext>
            </a:extLst>
          </p:cNvPr>
          <p:cNvSpPr>
            <a:spLocks noGrp="1"/>
          </p:cNvSpPr>
          <p:nvPr>
            <p:ph type="dt" sz="half" idx="10"/>
          </p:nvPr>
        </p:nvSpPr>
        <p:spPr/>
        <p:txBody>
          <a:bodyPr/>
          <a:lstStyle/>
          <a:p>
            <a:fld id="{937A1F19-BFF7-0844-9E6C-40837B29F93E}" type="datetimeFigureOut">
              <a:rPr lang="en-US" smtClean="0"/>
              <a:t>6/16/2021</a:t>
            </a:fld>
            <a:endParaRPr lang="en-US"/>
          </a:p>
        </p:txBody>
      </p:sp>
      <p:sp>
        <p:nvSpPr>
          <p:cNvPr id="8" name="Footer Placeholder 7">
            <a:extLst>
              <a:ext uri="{FF2B5EF4-FFF2-40B4-BE49-F238E27FC236}">
                <a16:creationId xmlns:a16="http://schemas.microsoft.com/office/drawing/2014/main" id="{D108C5E1-8431-2C40-8E05-E93A226F224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F3C6E56-E6A9-3349-AA52-B1413852C23A}"/>
              </a:ext>
            </a:extLst>
          </p:cNvPr>
          <p:cNvSpPr>
            <a:spLocks noGrp="1"/>
          </p:cNvSpPr>
          <p:nvPr>
            <p:ph type="sldNum" sz="quarter" idx="12"/>
          </p:nvPr>
        </p:nvSpPr>
        <p:spPr/>
        <p:txBody>
          <a:bodyPr/>
          <a:lstStyle/>
          <a:p>
            <a:fld id="{6E6122F6-BCF0-A048-8D74-C7EF683A42A9}" type="slidenum">
              <a:rPr lang="en-US" smtClean="0"/>
              <a:t>‹N°›</a:t>
            </a:fld>
            <a:endParaRPr lang="en-US"/>
          </a:p>
        </p:txBody>
      </p:sp>
    </p:spTree>
    <p:extLst>
      <p:ext uri="{BB962C8B-B14F-4D97-AF65-F5344CB8AC3E}">
        <p14:creationId xmlns:p14="http://schemas.microsoft.com/office/powerpoint/2010/main" val="2388502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C9B60-5068-CD4A-B4EE-9A72431BB73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4C310BF-BFB0-8C43-96E6-5A5168A8A729}"/>
              </a:ext>
            </a:extLst>
          </p:cNvPr>
          <p:cNvSpPr>
            <a:spLocks noGrp="1"/>
          </p:cNvSpPr>
          <p:nvPr>
            <p:ph type="dt" sz="half" idx="10"/>
          </p:nvPr>
        </p:nvSpPr>
        <p:spPr/>
        <p:txBody>
          <a:bodyPr/>
          <a:lstStyle/>
          <a:p>
            <a:fld id="{937A1F19-BFF7-0844-9E6C-40837B29F93E}" type="datetimeFigureOut">
              <a:rPr lang="en-US" smtClean="0"/>
              <a:t>6/16/2021</a:t>
            </a:fld>
            <a:endParaRPr lang="en-US"/>
          </a:p>
        </p:txBody>
      </p:sp>
      <p:sp>
        <p:nvSpPr>
          <p:cNvPr id="4" name="Footer Placeholder 3">
            <a:extLst>
              <a:ext uri="{FF2B5EF4-FFF2-40B4-BE49-F238E27FC236}">
                <a16:creationId xmlns:a16="http://schemas.microsoft.com/office/drawing/2014/main" id="{D481ADB3-C45D-D044-8245-B19B0245BD6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FCB212A-4138-F144-AECA-E1497F374876}"/>
              </a:ext>
            </a:extLst>
          </p:cNvPr>
          <p:cNvSpPr>
            <a:spLocks noGrp="1"/>
          </p:cNvSpPr>
          <p:nvPr>
            <p:ph type="sldNum" sz="quarter" idx="12"/>
          </p:nvPr>
        </p:nvSpPr>
        <p:spPr/>
        <p:txBody>
          <a:bodyPr/>
          <a:lstStyle/>
          <a:p>
            <a:fld id="{6E6122F6-BCF0-A048-8D74-C7EF683A42A9}" type="slidenum">
              <a:rPr lang="en-US" smtClean="0"/>
              <a:t>‹N°›</a:t>
            </a:fld>
            <a:endParaRPr lang="en-US"/>
          </a:p>
        </p:txBody>
      </p:sp>
    </p:spTree>
    <p:extLst>
      <p:ext uri="{BB962C8B-B14F-4D97-AF65-F5344CB8AC3E}">
        <p14:creationId xmlns:p14="http://schemas.microsoft.com/office/powerpoint/2010/main" val="2103917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F5C7D02-AF2D-5247-9EC4-73B69E4BCE16}"/>
              </a:ext>
            </a:extLst>
          </p:cNvPr>
          <p:cNvSpPr>
            <a:spLocks noGrp="1"/>
          </p:cNvSpPr>
          <p:nvPr>
            <p:ph type="dt" sz="half" idx="10"/>
          </p:nvPr>
        </p:nvSpPr>
        <p:spPr/>
        <p:txBody>
          <a:bodyPr/>
          <a:lstStyle/>
          <a:p>
            <a:fld id="{937A1F19-BFF7-0844-9E6C-40837B29F93E}" type="datetimeFigureOut">
              <a:rPr lang="en-US" smtClean="0"/>
              <a:t>6/16/2021</a:t>
            </a:fld>
            <a:endParaRPr lang="en-US"/>
          </a:p>
        </p:txBody>
      </p:sp>
      <p:sp>
        <p:nvSpPr>
          <p:cNvPr id="3" name="Footer Placeholder 2">
            <a:extLst>
              <a:ext uri="{FF2B5EF4-FFF2-40B4-BE49-F238E27FC236}">
                <a16:creationId xmlns:a16="http://schemas.microsoft.com/office/drawing/2014/main" id="{0FAFD9CB-FA0E-E649-A22D-CB7009CF67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8D4A2F-9815-8643-9D8C-5A2951A8EAD5}"/>
              </a:ext>
            </a:extLst>
          </p:cNvPr>
          <p:cNvSpPr>
            <a:spLocks noGrp="1"/>
          </p:cNvSpPr>
          <p:nvPr>
            <p:ph type="sldNum" sz="quarter" idx="12"/>
          </p:nvPr>
        </p:nvSpPr>
        <p:spPr/>
        <p:txBody>
          <a:bodyPr/>
          <a:lstStyle/>
          <a:p>
            <a:fld id="{6E6122F6-BCF0-A048-8D74-C7EF683A42A9}" type="slidenum">
              <a:rPr lang="en-US" smtClean="0"/>
              <a:t>‹N°›</a:t>
            </a:fld>
            <a:endParaRPr lang="en-US"/>
          </a:p>
        </p:txBody>
      </p:sp>
    </p:spTree>
    <p:extLst>
      <p:ext uri="{BB962C8B-B14F-4D97-AF65-F5344CB8AC3E}">
        <p14:creationId xmlns:p14="http://schemas.microsoft.com/office/powerpoint/2010/main" val="3905529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CC509-04A1-D64F-BC1E-ACB6C214A9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CBC281C-C5EA-FA45-B2A3-FD4AF16BEA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11409FA-4A85-7E4B-913D-B8EFE0AC05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F68D1AE-C3D7-1E49-9B65-B3435C81CE18}"/>
              </a:ext>
            </a:extLst>
          </p:cNvPr>
          <p:cNvSpPr>
            <a:spLocks noGrp="1"/>
          </p:cNvSpPr>
          <p:nvPr>
            <p:ph type="dt" sz="half" idx="10"/>
          </p:nvPr>
        </p:nvSpPr>
        <p:spPr/>
        <p:txBody>
          <a:bodyPr/>
          <a:lstStyle/>
          <a:p>
            <a:fld id="{937A1F19-BFF7-0844-9E6C-40837B29F93E}" type="datetimeFigureOut">
              <a:rPr lang="en-US" smtClean="0"/>
              <a:t>6/16/2021</a:t>
            </a:fld>
            <a:endParaRPr lang="en-US"/>
          </a:p>
        </p:txBody>
      </p:sp>
      <p:sp>
        <p:nvSpPr>
          <p:cNvPr id="6" name="Footer Placeholder 5">
            <a:extLst>
              <a:ext uri="{FF2B5EF4-FFF2-40B4-BE49-F238E27FC236}">
                <a16:creationId xmlns:a16="http://schemas.microsoft.com/office/drawing/2014/main" id="{10D36E0C-6603-9F49-9586-0C46CC32B9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8BA1D3-C69C-0243-BF70-E7662584E7B8}"/>
              </a:ext>
            </a:extLst>
          </p:cNvPr>
          <p:cNvSpPr>
            <a:spLocks noGrp="1"/>
          </p:cNvSpPr>
          <p:nvPr>
            <p:ph type="sldNum" sz="quarter" idx="12"/>
          </p:nvPr>
        </p:nvSpPr>
        <p:spPr/>
        <p:txBody>
          <a:bodyPr/>
          <a:lstStyle/>
          <a:p>
            <a:fld id="{6E6122F6-BCF0-A048-8D74-C7EF683A42A9}" type="slidenum">
              <a:rPr lang="en-US" smtClean="0"/>
              <a:t>‹N°›</a:t>
            </a:fld>
            <a:endParaRPr lang="en-US"/>
          </a:p>
        </p:txBody>
      </p:sp>
    </p:spTree>
    <p:extLst>
      <p:ext uri="{BB962C8B-B14F-4D97-AF65-F5344CB8AC3E}">
        <p14:creationId xmlns:p14="http://schemas.microsoft.com/office/powerpoint/2010/main" val="48855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AE079-BD4C-AD4A-89B6-6533A52701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360096C-D01A-C444-BBE1-F8C0D61F85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39496D6-1F99-3240-B5EA-358A2ABDBB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1D76BDA-79EC-A648-A188-95878108D4BF}"/>
              </a:ext>
            </a:extLst>
          </p:cNvPr>
          <p:cNvSpPr>
            <a:spLocks noGrp="1"/>
          </p:cNvSpPr>
          <p:nvPr>
            <p:ph type="dt" sz="half" idx="10"/>
          </p:nvPr>
        </p:nvSpPr>
        <p:spPr/>
        <p:txBody>
          <a:bodyPr/>
          <a:lstStyle/>
          <a:p>
            <a:fld id="{937A1F19-BFF7-0844-9E6C-40837B29F93E}" type="datetimeFigureOut">
              <a:rPr lang="en-US" smtClean="0"/>
              <a:t>6/16/2021</a:t>
            </a:fld>
            <a:endParaRPr lang="en-US"/>
          </a:p>
        </p:txBody>
      </p:sp>
      <p:sp>
        <p:nvSpPr>
          <p:cNvPr id="6" name="Footer Placeholder 5">
            <a:extLst>
              <a:ext uri="{FF2B5EF4-FFF2-40B4-BE49-F238E27FC236}">
                <a16:creationId xmlns:a16="http://schemas.microsoft.com/office/drawing/2014/main" id="{C1C6DDE4-8403-2049-A39D-965BE6B85D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BF21F1-5928-2047-A70A-F5C59C6113E1}"/>
              </a:ext>
            </a:extLst>
          </p:cNvPr>
          <p:cNvSpPr>
            <a:spLocks noGrp="1"/>
          </p:cNvSpPr>
          <p:nvPr>
            <p:ph type="sldNum" sz="quarter" idx="12"/>
          </p:nvPr>
        </p:nvSpPr>
        <p:spPr/>
        <p:txBody>
          <a:bodyPr/>
          <a:lstStyle/>
          <a:p>
            <a:fld id="{6E6122F6-BCF0-A048-8D74-C7EF683A42A9}" type="slidenum">
              <a:rPr lang="en-US" smtClean="0"/>
              <a:t>‹N°›</a:t>
            </a:fld>
            <a:endParaRPr lang="en-US"/>
          </a:p>
        </p:txBody>
      </p:sp>
    </p:spTree>
    <p:extLst>
      <p:ext uri="{BB962C8B-B14F-4D97-AF65-F5344CB8AC3E}">
        <p14:creationId xmlns:p14="http://schemas.microsoft.com/office/powerpoint/2010/main" val="2612822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591F4ED-A1FD-6442-8C28-1EF6FD88D55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7619E68-38B2-D148-B534-5634675990C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2E382C-D2CC-7D4B-B89B-91D620D8DD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7A1F19-BFF7-0844-9E6C-40837B29F93E}" type="datetimeFigureOut">
              <a:rPr lang="en-US" smtClean="0"/>
              <a:t>6/16/2021</a:t>
            </a:fld>
            <a:endParaRPr lang="en-US"/>
          </a:p>
        </p:txBody>
      </p:sp>
      <p:sp>
        <p:nvSpPr>
          <p:cNvPr id="5" name="Footer Placeholder 4">
            <a:extLst>
              <a:ext uri="{FF2B5EF4-FFF2-40B4-BE49-F238E27FC236}">
                <a16:creationId xmlns:a16="http://schemas.microsoft.com/office/drawing/2014/main" id="{81ACDD92-F7ED-1949-85E9-0313CA77ECE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E779F2C-5D8B-5248-B6B8-91C69A5FDD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6122F6-BCF0-A048-8D74-C7EF683A42A9}" type="slidenum">
              <a:rPr lang="en-US" smtClean="0"/>
              <a:t>‹N°›</a:t>
            </a:fld>
            <a:endParaRPr lang="en-US"/>
          </a:p>
        </p:txBody>
      </p:sp>
    </p:spTree>
    <p:extLst>
      <p:ext uri="{BB962C8B-B14F-4D97-AF65-F5344CB8AC3E}">
        <p14:creationId xmlns:p14="http://schemas.microsoft.com/office/powerpoint/2010/main" val="5069818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theglobalfund.org/media/9632/crs_2020-02cbmmeeting_report_en.pdf?u=63731900555153000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6EC014-55CE-8645-B22E-837CE4F94DDA}"/>
              </a:ext>
            </a:extLst>
          </p:cNvPr>
          <p:cNvSpPr>
            <a:spLocks noGrp="1"/>
          </p:cNvSpPr>
          <p:nvPr>
            <p:ph type="ctrTitle"/>
          </p:nvPr>
        </p:nvSpPr>
        <p:spPr>
          <a:xfrm>
            <a:off x="761339" y="3007735"/>
            <a:ext cx="11319044" cy="1852131"/>
          </a:xfrm>
        </p:spPr>
        <p:txBody>
          <a:bodyPr/>
          <a:lstStyle/>
          <a:p>
            <a:r>
              <a:rPr lang="en-US" dirty="0" err="1">
                <a:solidFill>
                  <a:srgbClr val="FFFFFF"/>
                </a:solidFill>
              </a:rPr>
              <a:t>Intégration</a:t>
            </a:r>
            <a:r>
              <a:rPr lang="en-US" dirty="0">
                <a:solidFill>
                  <a:srgbClr val="FFFFFF"/>
                </a:solidFill>
              </a:rPr>
              <a:t> du </a:t>
            </a:r>
            <a:r>
              <a:rPr lang="en-US" dirty="0" err="1">
                <a:solidFill>
                  <a:srgbClr val="FFFFFF"/>
                </a:solidFill>
              </a:rPr>
              <a:t>suivi</a:t>
            </a:r>
            <a:r>
              <a:rPr lang="en-US" dirty="0">
                <a:solidFill>
                  <a:srgbClr val="FFFFFF"/>
                </a:solidFill>
              </a:rPr>
              <a:t> </a:t>
            </a:r>
            <a:r>
              <a:rPr lang="en-US" dirty="0" err="1">
                <a:solidFill>
                  <a:srgbClr val="FFFFFF"/>
                </a:solidFill>
              </a:rPr>
              <a:t>communautaire</a:t>
            </a:r>
            <a:r>
              <a:rPr lang="en-US" dirty="0">
                <a:solidFill>
                  <a:srgbClr val="FFFFFF"/>
                </a:solidFill>
              </a:rPr>
              <a:t> (SC)</a:t>
            </a:r>
            <a:br>
              <a:rPr lang="en-US" dirty="0">
                <a:solidFill>
                  <a:srgbClr val="FFFFFF"/>
                </a:solidFill>
              </a:rPr>
            </a:br>
            <a:br>
              <a:rPr lang="en-US" dirty="0">
                <a:solidFill>
                  <a:srgbClr val="FFFFFF"/>
                </a:solidFill>
              </a:rPr>
            </a:br>
            <a:r>
              <a:rPr lang="en-US" dirty="0">
                <a:solidFill>
                  <a:srgbClr val="FFFFFF"/>
                </a:solidFill>
              </a:rPr>
              <a:t>dans les </a:t>
            </a:r>
            <a:r>
              <a:rPr lang="en-US" dirty="0" err="1">
                <a:solidFill>
                  <a:srgbClr val="FFFFFF"/>
                </a:solidFill>
              </a:rPr>
              <a:t>demandes</a:t>
            </a:r>
            <a:r>
              <a:rPr lang="en-US" dirty="0">
                <a:solidFill>
                  <a:srgbClr val="FFFFFF"/>
                </a:solidFill>
              </a:rPr>
              <a:t> de </a:t>
            </a:r>
            <a:r>
              <a:rPr lang="en-US" dirty="0" err="1">
                <a:solidFill>
                  <a:srgbClr val="FFFFFF"/>
                </a:solidFill>
              </a:rPr>
              <a:t>financement</a:t>
            </a:r>
            <a:r>
              <a:rPr lang="en-US" dirty="0">
                <a:solidFill>
                  <a:srgbClr val="FFFFFF"/>
                </a:solidFill>
              </a:rPr>
              <a:t> C19RM</a:t>
            </a:r>
            <a:br>
              <a:rPr lang="en-US" dirty="0">
                <a:solidFill>
                  <a:srgbClr val="FFFFFF"/>
                </a:solidFill>
              </a:rPr>
            </a:br>
            <a:endParaRPr lang="en-US" dirty="0">
              <a:solidFill>
                <a:srgbClr val="FFFFFF"/>
              </a:solidFill>
            </a:endParaRPr>
          </a:p>
        </p:txBody>
      </p:sp>
      <p:sp>
        <p:nvSpPr>
          <p:cNvPr id="3" name="Subtitle 2">
            <a:extLst>
              <a:ext uri="{FF2B5EF4-FFF2-40B4-BE49-F238E27FC236}">
                <a16:creationId xmlns:a16="http://schemas.microsoft.com/office/drawing/2014/main" id="{1FBDF3A9-A45B-0C47-A1D8-749FF8C8D9D8}"/>
              </a:ext>
            </a:extLst>
          </p:cNvPr>
          <p:cNvSpPr>
            <a:spLocks noGrp="1"/>
          </p:cNvSpPr>
          <p:nvPr>
            <p:ph type="subTitle" idx="1"/>
          </p:nvPr>
        </p:nvSpPr>
        <p:spPr>
          <a:xfrm>
            <a:off x="761338" y="5863074"/>
            <a:ext cx="11177620" cy="848277"/>
          </a:xfrm>
        </p:spPr>
        <p:txBody>
          <a:bodyPr/>
          <a:lstStyle/>
          <a:p>
            <a:pPr algn="ctr"/>
            <a:r>
              <a:rPr lang="en-US" dirty="0"/>
              <a:t>Nadia </a:t>
            </a:r>
            <a:r>
              <a:rPr lang="en-US" dirty="0" err="1"/>
              <a:t>Rafif</a:t>
            </a:r>
            <a:r>
              <a:rPr lang="en-US" dirty="0"/>
              <a:t> (</a:t>
            </a:r>
            <a:r>
              <a:rPr lang="en-US" dirty="0" err="1"/>
              <a:t>nrafif@itpcglobal.org</a:t>
            </a:r>
            <a:r>
              <a:rPr lang="en-US" dirty="0"/>
              <a:t>)– ITPC Community Data and Advocacy Lead – </a:t>
            </a:r>
          </a:p>
          <a:p>
            <a:pPr algn="ctr"/>
            <a:r>
              <a:rPr lang="en-US"/>
              <a:t>June 16, </a:t>
            </a:r>
            <a:r>
              <a:rPr lang="en-US" dirty="0"/>
              <a:t>2021</a:t>
            </a:r>
          </a:p>
          <a:p>
            <a:pPr algn="ctr"/>
            <a:endParaRPr lang="en-US" dirty="0"/>
          </a:p>
        </p:txBody>
      </p:sp>
    </p:spTree>
    <p:extLst>
      <p:ext uri="{BB962C8B-B14F-4D97-AF65-F5344CB8AC3E}">
        <p14:creationId xmlns:p14="http://schemas.microsoft.com/office/powerpoint/2010/main" val="6083159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770C0-7BDA-7648-AF84-3CD7CDF3AF31}"/>
              </a:ext>
            </a:extLst>
          </p:cNvPr>
          <p:cNvSpPr>
            <a:spLocks noGrp="1"/>
          </p:cNvSpPr>
          <p:nvPr>
            <p:ph type="title"/>
          </p:nvPr>
        </p:nvSpPr>
        <p:spPr>
          <a:xfrm>
            <a:off x="609600" y="365125"/>
            <a:ext cx="10744200" cy="1325563"/>
          </a:xfrm>
        </p:spPr>
        <p:txBody>
          <a:bodyPr>
            <a:normAutofit fontScale="90000"/>
          </a:bodyPr>
          <a:lstStyle/>
          <a:p>
            <a:r>
              <a:rPr lang="en-US" dirty="0"/>
              <a:t>3. Comment </a:t>
            </a:r>
            <a:r>
              <a:rPr lang="en-US" dirty="0" err="1"/>
              <a:t>concevoir</a:t>
            </a:r>
            <a:r>
              <a:rPr lang="en-US" dirty="0"/>
              <a:t>, </a:t>
            </a:r>
            <a:r>
              <a:rPr lang="en-US" dirty="0" err="1"/>
              <a:t>planifier</a:t>
            </a:r>
            <a:r>
              <a:rPr lang="en-US" dirty="0"/>
              <a:t> et </a:t>
            </a:r>
            <a:r>
              <a:rPr lang="en-US" dirty="0" err="1"/>
              <a:t>chiffrer</a:t>
            </a:r>
            <a:r>
              <a:rPr lang="en-US" dirty="0"/>
              <a:t> les </a:t>
            </a:r>
            <a:r>
              <a:rPr lang="en-US" dirty="0" err="1"/>
              <a:t>programmes</a:t>
            </a:r>
            <a:r>
              <a:rPr lang="en-US" dirty="0"/>
              <a:t> de </a:t>
            </a:r>
            <a:r>
              <a:rPr lang="en-US" dirty="0" err="1"/>
              <a:t>suivi</a:t>
            </a:r>
            <a:r>
              <a:rPr lang="en-US" dirty="0"/>
              <a:t> </a:t>
            </a:r>
            <a:r>
              <a:rPr lang="en-US" dirty="0" err="1"/>
              <a:t>communautaire</a:t>
            </a:r>
            <a:br>
              <a:rPr lang="en-US" dirty="0"/>
            </a:br>
            <a:endParaRPr lang="en-US" dirty="0"/>
          </a:p>
        </p:txBody>
      </p:sp>
      <p:sp>
        <p:nvSpPr>
          <p:cNvPr id="3" name="Content Placeholder 2">
            <a:extLst>
              <a:ext uri="{FF2B5EF4-FFF2-40B4-BE49-F238E27FC236}">
                <a16:creationId xmlns:a16="http://schemas.microsoft.com/office/drawing/2014/main" id="{9E5F06C0-DF18-5C4C-821C-71D47694FBF6}"/>
              </a:ext>
            </a:extLst>
          </p:cNvPr>
          <p:cNvSpPr>
            <a:spLocks noGrp="1"/>
          </p:cNvSpPr>
          <p:nvPr>
            <p:ph idx="1"/>
          </p:nvPr>
        </p:nvSpPr>
        <p:spPr>
          <a:xfrm>
            <a:off x="838200" y="1607994"/>
            <a:ext cx="10827936" cy="4351338"/>
          </a:xfrm>
        </p:spPr>
        <p:txBody>
          <a:bodyPr/>
          <a:lstStyle/>
          <a:p>
            <a:r>
              <a:rPr lang="en-US" dirty="0"/>
              <a:t>Pendant des </a:t>
            </a:r>
            <a:r>
              <a:rPr lang="en-US" dirty="0" err="1"/>
              <a:t>décennies</a:t>
            </a:r>
            <a:r>
              <a:rPr lang="en-US" dirty="0"/>
              <a:t>, les </a:t>
            </a:r>
            <a:r>
              <a:rPr lang="en-US" dirty="0" err="1"/>
              <a:t>communautés</a:t>
            </a:r>
            <a:r>
              <a:rPr lang="en-US" dirty="0"/>
              <a:t> du monde </a:t>
            </a:r>
            <a:r>
              <a:rPr lang="en-US" dirty="0" err="1"/>
              <a:t>entier</a:t>
            </a:r>
            <a:r>
              <a:rPr lang="en-US" dirty="0"/>
              <a:t> </a:t>
            </a:r>
            <a:r>
              <a:rPr lang="en-US" dirty="0" err="1"/>
              <a:t>ont</a:t>
            </a:r>
            <a:r>
              <a:rPr lang="en-US" dirty="0"/>
              <a:t> </a:t>
            </a:r>
            <a:r>
              <a:rPr lang="en-US" dirty="0" err="1"/>
              <a:t>été</a:t>
            </a:r>
            <a:r>
              <a:rPr lang="en-US" dirty="0"/>
              <a:t> </a:t>
            </a:r>
            <a:r>
              <a:rPr lang="en-US" dirty="0" err="1"/>
              <a:t>pionnières</a:t>
            </a:r>
            <a:r>
              <a:rPr lang="en-US" dirty="0"/>
              <a:t> dans le travail de surveillance et de plaidoyer par </a:t>
            </a:r>
            <a:r>
              <a:rPr lang="en-US" dirty="0" err="1"/>
              <a:t>nécessité</a:t>
            </a:r>
            <a:r>
              <a:rPr lang="en-US" dirty="0"/>
              <a:t> </a:t>
            </a:r>
            <a:r>
              <a:rPr lang="en-US" dirty="0" err="1"/>
              <a:t>vitale</a:t>
            </a:r>
            <a:r>
              <a:rPr lang="en-US" dirty="0"/>
              <a:t>.</a:t>
            </a:r>
          </a:p>
          <a:p>
            <a:r>
              <a:rPr lang="en-US" dirty="0"/>
              <a:t>De </a:t>
            </a:r>
            <a:r>
              <a:rPr lang="en-US" dirty="0" err="1"/>
              <a:t>nombreux</a:t>
            </a:r>
            <a:r>
              <a:rPr lang="en-US" dirty="0"/>
              <a:t> </a:t>
            </a:r>
            <a:r>
              <a:rPr lang="en-US" dirty="0" err="1"/>
              <a:t>modèles</a:t>
            </a:r>
            <a:r>
              <a:rPr lang="en-US" dirty="0"/>
              <a:t> et concepts CLM </a:t>
            </a:r>
            <a:r>
              <a:rPr lang="en-US" dirty="0" err="1"/>
              <a:t>différents</a:t>
            </a:r>
            <a:r>
              <a:rPr lang="en-US" dirty="0"/>
              <a:t> </a:t>
            </a:r>
            <a:r>
              <a:rPr lang="en-US" dirty="0" err="1"/>
              <a:t>ont</a:t>
            </a:r>
            <a:r>
              <a:rPr lang="en-US" dirty="0"/>
              <a:t> </a:t>
            </a:r>
            <a:r>
              <a:rPr lang="en-US" dirty="0" err="1"/>
              <a:t>été</a:t>
            </a:r>
            <a:r>
              <a:rPr lang="en-US" dirty="0"/>
              <a:t> </a:t>
            </a:r>
            <a:r>
              <a:rPr lang="en-US" dirty="0" err="1"/>
              <a:t>utilisés</a:t>
            </a:r>
            <a:r>
              <a:rPr lang="en-US" dirty="0"/>
              <a:t>, </a:t>
            </a:r>
            <a:r>
              <a:rPr lang="en-US" dirty="0" err="1"/>
              <a:t>chacun</a:t>
            </a:r>
            <a:r>
              <a:rPr lang="en-US" dirty="0"/>
              <a:t> </a:t>
            </a:r>
            <a:r>
              <a:rPr lang="en-US" dirty="0" err="1"/>
              <a:t>étant</a:t>
            </a:r>
            <a:r>
              <a:rPr lang="en-US" dirty="0"/>
              <a:t> </a:t>
            </a:r>
            <a:r>
              <a:rPr lang="en-US" dirty="0" err="1"/>
              <a:t>adapté</a:t>
            </a:r>
            <a:r>
              <a:rPr lang="en-US" dirty="0"/>
              <a:t> au </a:t>
            </a:r>
            <a:r>
              <a:rPr lang="en-US" dirty="0" err="1"/>
              <a:t>contexte</a:t>
            </a:r>
            <a:r>
              <a:rPr lang="en-US" dirty="0"/>
              <a:t> </a:t>
            </a:r>
            <a:r>
              <a:rPr lang="en-US" dirty="0" err="1"/>
              <a:t>spécifique</a:t>
            </a:r>
            <a:r>
              <a:rPr lang="en-US" dirty="0"/>
              <a:t> dans </a:t>
            </a:r>
            <a:r>
              <a:rPr lang="en-US" dirty="0" err="1"/>
              <a:t>lequel</a:t>
            </a:r>
            <a:r>
              <a:rPr lang="en-US" dirty="0"/>
              <a:t> </a:t>
            </a:r>
            <a:r>
              <a:rPr lang="en-US" dirty="0" err="1"/>
              <a:t>ils</a:t>
            </a:r>
            <a:r>
              <a:rPr lang="en-US" dirty="0"/>
              <a:t> </a:t>
            </a:r>
            <a:r>
              <a:rPr lang="en-US" dirty="0" err="1"/>
              <a:t>ont</a:t>
            </a:r>
            <a:r>
              <a:rPr lang="en-US" dirty="0"/>
              <a:t> </a:t>
            </a:r>
            <a:r>
              <a:rPr lang="en-US" dirty="0" err="1"/>
              <a:t>été</a:t>
            </a:r>
            <a:r>
              <a:rPr lang="en-US" dirty="0"/>
              <a:t> mis </a:t>
            </a:r>
            <a:r>
              <a:rPr lang="en-US" dirty="0" err="1"/>
              <a:t>en</a:t>
            </a:r>
            <a:r>
              <a:rPr lang="en-US" dirty="0"/>
              <a:t> </a:t>
            </a:r>
            <a:r>
              <a:rPr lang="en-US" dirty="0" err="1"/>
              <a:t>œuvre</a:t>
            </a:r>
            <a:r>
              <a:rPr lang="en-US" dirty="0"/>
              <a:t>, </a:t>
            </a:r>
            <a:r>
              <a:rPr lang="en-US" dirty="0" err="1"/>
              <a:t>chacun</a:t>
            </a:r>
            <a:r>
              <a:rPr lang="en-US" dirty="0"/>
              <a:t> </a:t>
            </a:r>
            <a:r>
              <a:rPr lang="en-US" dirty="0" err="1"/>
              <a:t>évoluant</a:t>
            </a:r>
            <a:r>
              <a:rPr lang="en-US" dirty="0"/>
              <a:t> pour </a:t>
            </a:r>
            <a:r>
              <a:rPr lang="en-US" dirty="0" err="1"/>
              <a:t>répondre</a:t>
            </a:r>
            <a:r>
              <a:rPr lang="en-US" dirty="0"/>
              <a:t> au </a:t>
            </a:r>
            <a:r>
              <a:rPr lang="en-US" dirty="0" err="1"/>
              <a:t>mieux</a:t>
            </a:r>
            <a:r>
              <a:rPr lang="en-US" dirty="0"/>
              <a:t> aux </a:t>
            </a:r>
            <a:r>
              <a:rPr lang="en-US" dirty="0" err="1"/>
              <a:t>besoins</a:t>
            </a:r>
            <a:r>
              <a:rPr lang="en-US" dirty="0"/>
              <a:t> des </a:t>
            </a:r>
            <a:r>
              <a:rPr lang="en-US" dirty="0" err="1"/>
              <a:t>communautés</a:t>
            </a:r>
            <a:r>
              <a:rPr lang="en-US" dirty="0"/>
              <a:t> </a:t>
            </a:r>
            <a:r>
              <a:rPr lang="en-US" dirty="0" err="1"/>
              <a:t>qu'ils</a:t>
            </a:r>
            <a:r>
              <a:rPr lang="en-US" dirty="0"/>
              <a:t> </a:t>
            </a:r>
            <a:r>
              <a:rPr lang="en-US" dirty="0" err="1"/>
              <a:t>desservent</a:t>
            </a:r>
            <a:r>
              <a:rPr lang="en-US" dirty="0"/>
              <a:t>.</a:t>
            </a:r>
          </a:p>
          <a:p>
            <a:r>
              <a:rPr lang="en-US" dirty="0" err="1"/>
              <a:t>Cette</a:t>
            </a:r>
            <a:r>
              <a:rPr lang="en-US" dirty="0"/>
              <a:t> note technique </a:t>
            </a:r>
            <a:r>
              <a:rPr lang="en-US" dirty="0" err="1"/>
              <a:t>présente</a:t>
            </a:r>
            <a:r>
              <a:rPr lang="en-US" dirty="0"/>
              <a:t> le </a:t>
            </a:r>
            <a:r>
              <a:rPr lang="en-US" dirty="0" err="1"/>
              <a:t>modèle</a:t>
            </a:r>
            <a:r>
              <a:rPr lang="en-US" dirty="0"/>
              <a:t> CLM </a:t>
            </a:r>
            <a:r>
              <a:rPr lang="en-US" dirty="0" err="1"/>
              <a:t>développé</a:t>
            </a:r>
            <a:r>
              <a:rPr lang="en-US" dirty="0"/>
              <a:t> par </a:t>
            </a:r>
            <a:r>
              <a:rPr lang="en-US" dirty="0" err="1"/>
              <a:t>l'International</a:t>
            </a:r>
            <a:r>
              <a:rPr lang="en-US" dirty="0"/>
              <a:t> Treatment Preparedness Coalition (ITPC), qui </a:t>
            </a:r>
            <a:r>
              <a:rPr lang="en-US" dirty="0" err="1"/>
              <a:t>comporte</a:t>
            </a:r>
            <a:r>
              <a:rPr lang="en-US" dirty="0"/>
              <a:t> quatre (4) </a:t>
            </a:r>
            <a:r>
              <a:rPr lang="en-US" dirty="0" err="1"/>
              <a:t>composantes</a:t>
            </a:r>
            <a:r>
              <a:rPr lang="en-US" dirty="0"/>
              <a:t> critiques. </a:t>
            </a:r>
          </a:p>
        </p:txBody>
      </p:sp>
      <p:pic>
        <p:nvPicPr>
          <p:cNvPr id="4" name="Picture 3" descr="A picture containing drawing&#10;&#10;Description automatically generated">
            <a:extLst>
              <a:ext uri="{FF2B5EF4-FFF2-40B4-BE49-F238E27FC236}">
                <a16:creationId xmlns:a16="http://schemas.microsoft.com/office/drawing/2014/main" id="{B1FC8ACF-B33D-E348-BCDA-672F2FF8A4A7}"/>
              </a:ext>
            </a:extLst>
          </p:cNvPr>
          <p:cNvPicPr>
            <a:picLocks noChangeAspect="1"/>
          </p:cNvPicPr>
          <p:nvPr/>
        </p:nvPicPr>
        <p:blipFill>
          <a:blip r:embed="rId3"/>
          <a:stretch>
            <a:fillRect/>
          </a:stretch>
        </p:blipFill>
        <p:spPr>
          <a:xfrm>
            <a:off x="11020875" y="166716"/>
            <a:ext cx="836507" cy="356616"/>
          </a:xfrm>
          <a:prstGeom prst="rect">
            <a:avLst/>
          </a:prstGeom>
        </p:spPr>
      </p:pic>
    </p:spTree>
    <p:extLst>
      <p:ext uri="{BB962C8B-B14F-4D97-AF65-F5344CB8AC3E}">
        <p14:creationId xmlns:p14="http://schemas.microsoft.com/office/powerpoint/2010/main" val="11406378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C0234EE7-13C0-0B4B-8A61-4C97F488B896}"/>
              </a:ext>
            </a:extLst>
          </p:cNvPr>
          <p:cNvSpPr/>
          <p:nvPr/>
        </p:nvSpPr>
        <p:spPr>
          <a:xfrm>
            <a:off x="4854446" y="301899"/>
            <a:ext cx="2214562" cy="2143125"/>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6EE6D27B-E61B-3B45-94F3-2F883BB1AC45}"/>
              </a:ext>
            </a:extLst>
          </p:cNvPr>
          <p:cNvSpPr/>
          <p:nvPr/>
        </p:nvSpPr>
        <p:spPr>
          <a:xfrm>
            <a:off x="4872319" y="4493666"/>
            <a:ext cx="2214562" cy="2143125"/>
          </a:xfrm>
          <a:prstGeom prst="ellips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AAA73AFC-538F-2E47-B71C-E2624DC611B8}"/>
              </a:ext>
            </a:extLst>
          </p:cNvPr>
          <p:cNvSpPr/>
          <p:nvPr/>
        </p:nvSpPr>
        <p:spPr>
          <a:xfrm>
            <a:off x="6947306" y="2564384"/>
            <a:ext cx="2214562" cy="2143125"/>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AC3A564D-697A-E34F-96FD-BA5B4C8B570C}"/>
              </a:ext>
            </a:extLst>
          </p:cNvPr>
          <p:cNvSpPr/>
          <p:nvPr/>
        </p:nvSpPr>
        <p:spPr>
          <a:xfrm>
            <a:off x="2804528" y="2564383"/>
            <a:ext cx="2214562" cy="2143125"/>
          </a:xfrm>
          <a:prstGeom prst="ellips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49830088-D630-4B4B-BB2E-D10DF8DAE2BA}"/>
              </a:ext>
            </a:extLst>
          </p:cNvPr>
          <p:cNvSpPr txBox="1"/>
          <p:nvPr/>
        </p:nvSpPr>
        <p:spPr>
          <a:xfrm>
            <a:off x="4979011" y="1116720"/>
            <a:ext cx="1965435" cy="378373"/>
          </a:xfrm>
          <a:prstGeom prst="rect">
            <a:avLst/>
          </a:prstGeom>
          <a:noFill/>
        </p:spPr>
        <p:txBody>
          <a:bodyPr wrap="square" rtlCol="0">
            <a:spAutoFit/>
          </a:bodyPr>
          <a:lstStyle/>
          <a:p>
            <a:pPr algn="ctr"/>
            <a:r>
              <a:rPr lang="en-US" dirty="0">
                <a:solidFill>
                  <a:schemeClr val="bg1"/>
                </a:solidFill>
                <a:latin typeface="Helvetica" pitchFamily="2" charset="0"/>
              </a:rPr>
              <a:t>Education</a:t>
            </a:r>
          </a:p>
        </p:txBody>
      </p:sp>
      <p:sp>
        <p:nvSpPr>
          <p:cNvPr id="9" name="TextBox 8">
            <a:extLst>
              <a:ext uri="{FF2B5EF4-FFF2-40B4-BE49-F238E27FC236}">
                <a16:creationId xmlns:a16="http://schemas.microsoft.com/office/drawing/2014/main" id="{0BE743F6-03C1-BD48-A471-9B5E68C12860}"/>
              </a:ext>
            </a:extLst>
          </p:cNvPr>
          <p:cNvSpPr txBox="1"/>
          <p:nvPr/>
        </p:nvSpPr>
        <p:spPr>
          <a:xfrm>
            <a:off x="7422037" y="3465013"/>
            <a:ext cx="1965435" cy="378373"/>
          </a:xfrm>
          <a:prstGeom prst="rect">
            <a:avLst/>
          </a:prstGeom>
          <a:noFill/>
        </p:spPr>
        <p:txBody>
          <a:bodyPr wrap="square" rtlCol="0">
            <a:spAutoFit/>
          </a:bodyPr>
          <a:lstStyle/>
          <a:p>
            <a:pPr algn="ctr"/>
            <a:r>
              <a:rPr lang="en-US" dirty="0">
                <a:solidFill>
                  <a:schemeClr val="bg1"/>
                </a:solidFill>
                <a:latin typeface="Helvetica" pitchFamily="2" charset="0"/>
              </a:rPr>
              <a:t>Evidence</a:t>
            </a:r>
          </a:p>
        </p:txBody>
      </p:sp>
      <p:sp>
        <p:nvSpPr>
          <p:cNvPr id="10" name="TextBox 9">
            <a:extLst>
              <a:ext uri="{FF2B5EF4-FFF2-40B4-BE49-F238E27FC236}">
                <a16:creationId xmlns:a16="http://schemas.microsoft.com/office/drawing/2014/main" id="{AE370D0F-17D5-E645-B139-B8F9CF3675EB}"/>
              </a:ext>
            </a:extLst>
          </p:cNvPr>
          <p:cNvSpPr txBox="1"/>
          <p:nvPr/>
        </p:nvSpPr>
        <p:spPr>
          <a:xfrm>
            <a:off x="2639275" y="3468410"/>
            <a:ext cx="1965435" cy="378373"/>
          </a:xfrm>
          <a:prstGeom prst="rect">
            <a:avLst/>
          </a:prstGeom>
          <a:noFill/>
        </p:spPr>
        <p:txBody>
          <a:bodyPr wrap="square" rtlCol="0">
            <a:spAutoFit/>
          </a:bodyPr>
          <a:lstStyle/>
          <a:p>
            <a:pPr algn="ctr"/>
            <a:r>
              <a:rPr lang="en-US" dirty="0">
                <a:solidFill>
                  <a:schemeClr val="bg1"/>
                </a:solidFill>
                <a:latin typeface="Helvetica" pitchFamily="2" charset="0"/>
              </a:rPr>
              <a:t>Plaidoyer</a:t>
            </a:r>
          </a:p>
        </p:txBody>
      </p:sp>
      <p:sp>
        <p:nvSpPr>
          <p:cNvPr id="11" name="TextBox 10">
            <a:extLst>
              <a:ext uri="{FF2B5EF4-FFF2-40B4-BE49-F238E27FC236}">
                <a16:creationId xmlns:a16="http://schemas.microsoft.com/office/drawing/2014/main" id="{BAC29D83-955C-D248-A9CE-F3B55B35ABB0}"/>
              </a:ext>
            </a:extLst>
          </p:cNvPr>
          <p:cNvSpPr txBox="1"/>
          <p:nvPr/>
        </p:nvSpPr>
        <p:spPr>
          <a:xfrm>
            <a:off x="4979011" y="5523392"/>
            <a:ext cx="1965435" cy="378373"/>
          </a:xfrm>
          <a:prstGeom prst="rect">
            <a:avLst/>
          </a:prstGeom>
          <a:noFill/>
        </p:spPr>
        <p:txBody>
          <a:bodyPr wrap="square" rtlCol="0">
            <a:spAutoFit/>
          </a:bodyPr>
          <a:lstStyle/>
          <a:p>
            <a:pPr algn="ctr"/>
            <a:r>
              <a:rPr lang="en-US" dirty="0">
                <a:solidFill>
                  <a:schemeClr val="bg1"/>
                </a:solidFill>
                <a:latin typeface="Helvetica" pitchFamily="2" charset="0"/>
              </a:rPr>
              <a:t>Engagement</a:t>
            </a:r>
          </a:p>
        </p:txBody>
      </p:sp>
      <p:sp>
        <p:nvSpPr>
          <p:cNvPr id="31" name="Down Arrow 30">
            <a:extLst>
              <a:ext uri="{FF2B5EF4-FFF2-40B4-BE49-F238E27FC236}">
                <a16:creationId xmlns:a16="http://schemas.microsoft.com/office/drawing/2014/main" id="{7EC5C74A-5AF3-6E46-BB4C-0B90A86E6821}"/>
              </a:ext>
            </a:extLst>
          </p:cNvPr>
          <p:cNvSpPr/>
          <p:nvPr/>
        </p:nvSpPr>
        <p:spPr>
          <a:xfrm rot="18719237">
            <a:off x="7281749" y="1661686"/>
            <a:ext cx="420414" cy="693683"/>
          </a:xfrm>
          <a:prstGeom prst="downArrow">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Down Arrow 32">
            <a:extLst>
              <a:ext uri="{FF2B5EF4-FFF2-40B4-BE49-F238E27FC236}">
                <a16:creationId xmlns:a16="http://schemas.microsoft.com/office/drawing/2014/main" id="{B90321B4-E21E-1047-91C1-C459E1AFD967}"/>
              </a:ext>
            </a:extLst>
          </p:cNvPr>
          <p:cNvSpPr/>
          <p:nvPr/>
        </p:nvSpPr>
        <p:spPr>
          <a:xfrm rot="13861312">
            <a:off x="4080531" y="1668372"/>
            <a:ext cx="420414" cy="693683"/>
          </a:xfrm>
          <a:prstGeom prst="downArrow">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Down Arrow 33">
            <a:extLst>
              <a:ext uri="{FF2B5EF4-FFF2-40B4-BE49-F238E27FC236}">
                <a16:creationId xmlns:a16="http://schemas.microsoft.com/office/drawing/2014/main" id="{062291DE-CFE7-A540-B82E-FF5126E31C90}"/>
              </a:ext>
            </a:extLst>
          </p:cNvPr>
          <p:cNvSpPr/>
          <p:nvPr/>
        </p:nvSpPr>
        <p:spPr>
          <a:xfrm rot="2600058">
            <a:off x="7454511" y="4824922"/>
            <a:ext cx="420414" cy="693683"/>
          </a:xfrm>
          <a:prstGeom prst="downArrow">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CA9547FD-62AC-BD4D-867A-E7E50B638D54}"/>
              </a:ext>
            </a:extLst>
          </p:cNvPr>
          <p:cNvSpPr/>
          <p:nvPr/>
        </p:nvSpPr>
        <p:spPr>
          <a:xfrm>
            <a:off x="4241266" y="1748302"/>
            <a:ext cx="3483864" cy="3508375"/>
          </a:xfrm>
          <a:prstGeom prst="ellipse">
            <a:avLst/>
          </a:prstGeom>
          <a:solidFill>
            <a:srgbClr val="FF8AD8">
              <a:alpha val="3607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83CA1C19-E4A1-564D-B1E4-6B1DF899779A}"/>
              </a:ext>
            </a:extLst>
          </p:cNvPr>
          <p:cNvSpPr txBox="1"/>
          <p:nvPr/>
        </p:nvSpPr>
        <p:spPr>
          <a:xfrm>
            <a:off x="4604710" y="3175082"/>
            <a:ext cx="2993825" cy="1077218"/>
          </a:xfrm>
          <a:prstGeom prst="rect">
            <a:avLst/>
          </a:prstGeom>
          <a:noFill/>
        </p:spPr>
        <p:txBody>
          <a:bodyPr wrap="square" rtlCol="0">
            <a:spAutoFit/>
          </a:bodyPr>
          <a:lstStyle/>
          <a:p>
            <a:pPr algn="ctr"/>
            <a:r>
              <a:rPr lang="en-US" sz="3200" dirty="0" err="1">
                <a:latin typeface="Helvetica" pitchFamily="2" charset="0"/>
              </a:rPr>
              <a:t>Suivi</a:t>
            </a:r>
            <a:r>
              <a:rPr lang="en-US" sz="3200" dirty="0">
                <a:latin typeface="Helvetica" pitchFamily="2" charset="0"/>
              </a:rPr>
              <a:t> </a:t>
            </a:r>
            <a:r>
              <a:rPr lang="en-US" sz="3200" dirty="0" err="1">
                <a:latin typeface="Helvetica" pitchFamily="2" charset="0"/>
              </a:rPr>
              <a:t>communautaire</a:t>
            </a:r>
            <a:endParaRPr lang="en-US" sz="3200" dirty="0">
              <a:latin typeface="Helvetica" pitchFamily="2" charset="0"/>
            </a:endParaRPr>
          </a:p>
        </p:txBody>
      </p:sp>
      <p:sp>
        <p:nvSpPr>
          <p:cNvPr id="2" name="Up-Down Arrow 1">
            <a:extLst>
              <a:ext uri="{FF2B5EF4-FFF2-40B4-BE49-F238E27FC236}">
                <a16:creationId xmlns:a16="http://schemas.microsoft.com/office/drawing/2014/main" id="{E0618B51-AFD8-2645-8372-572A41D07358}"/>
              </a:ext>
            </a:extLst>
          </p:cNvPr>
          <p:cNvSpPr/>
          <p:nvPr/>
        </p:nvSpPr>
        <p:spPr>
          <a:xfrm rot="18537111">
            <a:off x="4092670" y="4781903"/>
            <a:ext cx="431563" cy="867869"/>
          </a:xfrm>
          <a:prstGeom prst="upDownArrow">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660FCEA8-2678-074B-8AC8-625BE2F63F06}"/>
              </a:ext>
            </a:extLst>
          </p:cNvPr>
          <p:cNvSpPr txBox="1"/>
          <p:nvPr/>
        </p:nvSpPr>
        <p:spPr>
          <a:xfrm>
            <a:off x="9161868" y="301899"/>
            <a:ext cx="2866846" cy="1754326"/>
          </a:xfrm>
          <a:prstGeom prst="rect">
            <a:avLst/>
          </a:prstGeom>
          <a:noFill/>
        </p:spPr>
        <p:txBody>
          <a:bodyPr wrap="square" rtlCol="0">
            <a:spAutoFit/>
          </a:bodyPr>
          <a:lstStyle/>
          <a:p>
            <a:r>
              <a:rPr lang="en-US" u="sng" dirty="0" err="1"/>
              <a:t>En</a:t>
            </a:r>
            <a:r>
              <a:rPr lang="en-US" u="sng" dirty="0"/>
              <a:t> savoir plus sur la science et les </a:t>
            </a:r>
            <a:r>
              <a:rPr lang="en-US" u="sng" dirty="0" err="1"/>
              <a:t>normes</a:t>
            </a:r>
            <a:r>
              <a:rPr lang="en-US" u="sng" dirty="0"/>
              <a:t> </a:t>
            </a:r>
            <a:r>
              <a:rPr lang="en-US" u="sng" dirty="0" err="1"/>
              <a:t>normatives</a:t>
            </a:r>
            <a:r>
              <a:rPr lang="en-US" u="sng" dirty="0"/>
              <a:t> </a:t>
            </a:r>
            <a:r>
              <a:rPr lang="en-US" dirty="0"/>
              <a:t>pour des interventions </a:t>
            </a:r>
            <a:r>
              <a:rPr lang="en-US" dirty="0" err="1"/>
              <a:t>optimales</a:t>
            </a:r>
            <a:r>
              <a:rPr lang="en-US" dirty="0"/>
              <a:t> de </a:t>
            </a:r>
            <a:r>
              <a:rPr lang="en-US" dirty="0" err="1"/>
              <a:t>prévention</a:t>
            </a:r>
            <a:r>
              <a:rPr lang="en-US" dirty="0"/>
              <a:t>, de </a:t>
            </a:r>
            <a:r>
              <a:rPr lang="en-US" dirty="0" err="1"/>
              <a:t>traitement</a:t>
            </a:r>
            <a:r>
              <a:rPr lang="en-US" dirty="0"/>
              <a:t>, de </a:t>
            </a:r>
            <a:r>
              <a:rPr lang="en-US" dirty="0" err="1"/>
              <a:t>soins</a:t>
            </a:r>
            <a:r>
              <a:rPr lang="en-US" dirty="0"/>
              <a:t> et de </a:t>
            </a:r>
            <a:r>
              <a:rPr lang="en-US" dirty="0" err="1"/>
              <a:t>soutien</a:t>
            </a:r>
            <a:endParaRPr lang="en-US" dirty="0"/>
          </a:p>
        </p:txBody>
      </p:sp>
      <p:sp>
        <p:nvSpPr>
          <p:cNvPr id="17" name="TextBox 16">
            <a:extLst>
              <a:ext uri="{FF2B5EF4-FFF2-40B4-BE49-F238E27FC236}">
                <a16:creationId xmlns:a16="http://schemas.microsoft.com/office/drawing/2014/main" id="{BA8B609F-3246-124C-8D65-EDAB41FDA2BD}"/>
              </a:ext>
            </a:extLst>
          </p:cNvPr>
          <p:cNvSpPr txBox="1"/>
          <p:nvPr/>
        </p:nvSpPr>
        <p:spPr>
          <a:xfrm>
            <a:off x="9161868" y="4882465"/>
            <a:ext cx="2866846" cy="1754326"/>
          </a:xfrm>
          <a:prstGeom prst="rect">
            <a:avLst/>
          </a:prstGeom>
          <a:noFill/>
        </p:spPr>
        <p:txBody>
          <a:bodyPr wrap="square" rtlCol="0">
            <a:spAutoFit/>
          </a:bodyPr>
          <a:lstStyle/>
          <a:p>
            <a:r>
              <a:rPr lang="en-US" u="sng" dirty="0"/>
              <a:t>Documenter les </a:t>
            </a:r>
            <a:r>
              <a:rPr lang="en-US" u="sng" dirty="0" err="1"/>
              <a:t>expériences</a:t>
            </a:r>
            <a:r>
              <a:rPr lang="en-US" u="sng" dirty="0"/>
              <a:t> de la </a:t>
            </a:r>
            <a:r>
              <a:rPr lang="en-US" u="sng" dirty="0" err="1"/>
              <a:t>communauté</a:t>
            </a:r>
            <a:r>
              <a:rPr lang="en-US" u="sng" dirty="0"/>
              <a:t> </a:t>
            </a:r>
            <a:r>
              <a:rPr lang="en-US" dirty="0" err="1"/>
              <a:t>en</a:t>
            </a:r>
            <a:r>
              <a:rPr lang="en-US" u="sng" dirty="0"/>
              <a:t> </a:t>
            </a:r>
            <a:r>
              <a:rPr lang="en-US" dirty="0"/>
              <a:t>matière </a:t>
            </a:r>
            <a:r>
              <a:rPr lang="en-US" dirty="0" err="1"/>
              <a:t>d'accès</a:t>
            </a:r>
            <a:r>
              <a:rPr lang="en-US" dirty="0"/>
              <a:t> aux services de </a:t>
            </a:r>
            <a:r>
              <a:rPr lang="en-US" dirty="0" err="1"/>
              <a:t>santé</a:t>
            </a:r>
            <a:r>
              <a:rPr lang="en-US" dirty="0"/>
              <a:t>, compiler </a:t>
            </a:r>
            <a:r>
              <a:rPr lang="en-US" dirty="0" err="1"/>
              <a:t>ces</a:t>
            </a:r>
            <a:r>
              <a:rPr lang="en-US" dirty="0"/>
              <a:t> </a:t>
            </a:r>
            <a:r>
              <a:rPr lang="en-US" dirty="0" err="1"/>
              <a:t>informations</a:t>
            </a:r>
            <a:r>
              <a:rPr lang="en-US" dirty="0"/>
              <a:t> et identifier les tendances et les </a:t>
            </a:r>
            <a:r>
              <a:rPr lang="en-US" dirty="0" err="1"/>
              <a:t>problèmes</a:t>
            </a:r>
            <a:endParaRPr lang="en-US" dirty="0"/>
          </a:p>
        </p:txBody>
      </p:sp>
      <p:sp>
        <p:nvSpPr>
          <p:cNvPr id="18" name="TextBox 17">
            <a:extLst>
              <a:ext uri="{FF2B5EF4-FFF2-40B4-BE49-F238E27FC236}">
                <a16:creationId xmlns:a16="http://schemas.microsoft.com/office/drawing/2014/main" id="{235685C0-91B7-3142-ADD1-71A0193285B0}"/>
              </a:ext>
            </a:extLst>
          </p:cNvPr>
          <p:cNvSpPr txBox="1"/>
          <p:nvPr/>
        </p:nvSpPr>
        <p:spPr>
          <a:xfrm>
            <a:off x="163286" y="301899"/>
            <a:ext cx="2866846" cy="2308324"/>
          </a:xfrm>
          <a:prstGeom prst="rect">
            <a:avLst/>
          </a:prstGeom>
          <a:noFill/>
        </p:spPr>
        <p:txBody>
          <a:bodyPr wrap="square" rtlCol="0">
            <a:spAutoFit/>
          </a:bodyPr>
          <a:lstStyle/>
          <a:p>
            <a:r>
              <a:rPr lang="en-US" u="sng" dirty="0"/>
              <a:t>Prendre des </a:t>
            </a:r>
            <a:r>
              <a:rPr lang="en-US" u="sng" dirty="0" err="1"/>
              <a:t>mesures</a:t>
            </a:r>
            <a:r>
              <a:rPr lang="en-US" u="sng" dirty="0"/>
              <a:t> </a:t>
            </a:r>
            <a:r>
              <a:rPr lang="en-US" u="sng" dirty="0" err="1"/>
              <a:t>ciblées</a:t>
            </a:r>
            <a:r>
              <a:rPr lang="en-US" u="sng" dirty="0"/>
              <a:t> pour </a:t>
            </a:r>
            <a:r>
              <a:rPr lang="en-US" u="sng" dirty="0" err="1"/>
              <a:t>travailler</a:t>
            </a:r>
            <a:r>
              <a:rPr lang="en-US" u="sng" dirty="0"/>
              <a:t> avec les </a:t>
            </a:r>
            <a:r>
              <a:rPr lang="en-US" u="sng" dirty="0" err="1"/>
              <a:t>décideurs</a:t>
            </a:r>
            <a:r>
              <a:rPr lang="en-US" u="sng" dirty="0"/>
              <a:t> politiques </a:t>
            </a:r>
            <a:r>
              <a:rPr lang="en-US" dirty="0" err="1"/>
              <a:t>afin</a:t>
            </a:r>
            <a:r>
              <a:rPr lang="en-US" dirty="0"/>
              <a:t> de </a:t>
            </a:r>
            <a:r>
              <a:rPr lang="en-US" dirty="0" err="1"/>
              <a:t>corriger</a:t>
            </a:r>
            <a:r>
              <a:rPr lang="en-US" dirty="0"/>
              <a:t> </a:t>
            </a:r>
            <a:r>
              <a:rPr lang="en-US" dirty="0" err="1"/>
              <a:t>ou</a:t>
            </a:r>
            <a:r>
              <a:rPr lang="en-US" dirty="0"/>
              <a:t> </a:t>
            </a:r>
            <a:r>
              <a:rPr lang="en-US" dirty="0" err="1"/>
              <a:t>d'améliorer</a:t>
            </a:r>
            <a:r>
              <a:rPr lang="en-US" dirty="0"/>
              <a:t> les services, les </a:t>
            </a:r>
            <a:r>
              <a:rPr lang="en-US" dirty="0" err="1"/>
              <a:t>systèmes</a:t>
            </a:r>
            <a:r>
              <a:rPr lang="en-US" dirty="0"/>
              <a:t>, les politiques, les </a:t>
            </a:r>
            <a:r>
              <a:rPr lang="en-US" dirty="0" err="1"/>
              <a:t>lois</a:t>
            </a:r>
            <a:r>
              <a:rPr lang="en-US" dirty="0"/>
              <a:t> </a:t>
            </a:r>
            <a:r>
              <a:rPr lang="en-US" dirty="0" err="1"/>
              <a:t>ou</a:t>
            </a:r>
            <a:r>
              <a:rPr lang="en-US" dirty="0"/>
              <a:t> les pratiques qui sous-tendent </a:t>
            </a:r>
            <a:r>
              <a:rPr lang="en-US" dirty="0" err="1"/>
              <a:t>ces</a:t>
            </a:r>
            <a:r>
              <a:rPr lang="en-US" dirty="0"/>
              <a:t> </a:t>
            </a:r>
            <a:r>
              <a:rPr lang="en-US" dirty="0" err="1"/>
              <a:t>problèmes</a:t>
            </a:r>
            <a:endParaRPr lang="en-US" dirty="0"/>
          </a:p>
        </p:txBody>
      </p:sp>
      <p:sp>
        <p:nvSpPr>
          <p:cNvPr id="19" name="TextBox 18">
            <a:extLst>
              <a:ext uri="{FF2B5EF4-FFF2-40B4-BE49-F238E27FC236}">
                <a16:creationId xmlns:a16="http://schemas.microsoft.com/office/drawing/2014/main" id="{29261CBC-127C-B444-8FB5-08A83332F721}"/>
              </a:ext>
            </a:extLst>
          </p:cNvPr>
          <p:cNvSpPr txBox="1"/>
          <p:nvPr/>
        </p:nvSpPr>
        <p:spPr>
          <a:xfrm>
            <a:off x="163286" y="4882465"/>
            <a:ext cx="2866846" cy="2031325"/>
          </a:xfrm>
          <a:prstGeom prst="rect">
            <a:avLst/>
          </a:prstGeom>
          <a:noFill/>
        </p:spPr>
        <p:txBody>
          <a:bodyPr wrap="square" rtlCol="0">
            <a:spAutoFit/>
          </a:bodyPr>
          <a:lstStyle/>
          <a:p>
            <a:r>
              <a:rPr lang="en-US" u="sng" dirty="0" err="1"/>
              <a:t>Discuter</a:t>
            </a:r>
            <a:r>
              <a:rPr lang="en-US" u="sng" dirty="0"/>
              <a:t> de </a:t>
            </a:r>
            <a:r>
              <a:rPr lang="en-US" u="sng" dirty="0" err="1"/>
              <a:t>ces</a:t>
            </a:r>
            <a:r>
              <a:rPr lang="en-US" u="sng" dirty="0"/>
              <a:t> conclusions avec un </a:t>
            </a:r>
            <a:r>
              <a:rPr lang="en-US" u="sng" dirty="0" err="1"/>
              <a:t>groupe</a:t>
            </a:r>
            <a:r>
              <a:rPr lang="en-US" u="sng" dirty="0"/>
              <a:t> plus large de parties </a:t>
            </a:r>
            <a:r>
              <a:rPr lang="en-US" u="sng" dirty="0" err="1"/>
              <a:t>prenantes</a:t>
            </a:r>
            <a:r>
              <a:rPr lang="en-US" dirty="0"/>
              <a:t>, </a:t>
            </a:r>
            <a:r>
              <a:rPr lang="en-US" dirty="0" err="1"/>
              <a:t>tel</a:t>
            </a:r>
            <a:r>
              <a:rPr lang="en-US" dirty="0"/>
              <a:t> </a:t>
            </a:r>
            <a:r>
              <a:rPr lang="en-US" dirty="0" err="1"/>
              <a:t>qu'un</a:t>
            </a:r>
            <a:r>
              <a:rPr lang="en-US" dirty="0"/>
              <a:t> </a:t>
            </a:r>
            <a:r>
              <a:rPr lang="en-US" dirty="0" err="1"/>
              <a:t>groupe</a:t>
            </a:r>
            <a:r>
              <a:rPr lang="en-US" dirty="0"/>
              <a:t> </a:t>
            </a:r>
            <a:r>
              <a:rPr lang="en-US" dirty="0" err="1"/>
              <a:t>consultatif</a:t>
            </a:r>
            <a:r>
              <a:rPr lang="en-US" dirty="0"/>
              <a:t> </a:t>
            </a:r>
            <a:r>
              <a:rPr lang="en-US" dirty="0" err="1"/>
              <a:t>communautaire</a:t>
            </a:r>
            <a:r>
              <a:rPr lang="en-US" dirty="0"/>
              <a:t> (GCC) </a:t>
            </a:r>
            <a:r>
              <a:rPr lang="en-US" dirty="0" err="1"/>
              <a:t>ou</a:t>
            </a:r>
            <a:r>
              <a:rPr lang="en-US" dirty="0"/>
              <a:t> un </a:t>
            </a:r>
            <a:r>
              <a:rPr lang="en-US" dirty="0" err="1"/>
              <a:t>autre</a:t>
            </a:r>
            <a:r>
              <a:rPr lang="en-US" dirty="0"/>
              <a:t> </a:t>
            </a:r>
            <a:r>
              <a:rPr lang="en-US" dirty="0" err="1"/>
              <a:t>groupe</a:t>
            </a:r>
            <a:r>
              <a:rPr lang="en-US" dirty="0"/>
              <a:t> </a:t>
            </a:r>
            <a:r>
              <a:rPr lang="en-US" dirty="0" err="1"/>
              <a:t>existant</a:t>
            </a:r>
            <a:r>
              <a:rPr lang="en-US" dirty="0"/>
              <a:t>, pour co-</a:t>
            </a:r>
            <a:r>
              <a:rPr lang="en-US" dirty="0" err="1"/>
              <a:t>créer</a:t>
            </a:r>
            <a:r>
              <a:rPr lang="en-US" dirty="0"/>
              <a:t> des solutions</a:t>
            </a:r>
          </a:p>
        </p:txBody>
      </p:sp>
      <p:cxnSp>
        <p:nvCxnSpPr>
          <p:cNvPr id="13" name="Straight Connector 12">
            <a:extLst>
              <a:ext uri="{FF2B5EF4-FFF2-40B4-BE49-F238E27FC236}">
                <a16:creationId xmlns:a16="http://schemas.microsoft.com/office/drawing/2014/main" id="{6DB6AEFA-C66F-0C4E-BB3D-3EBB52571D46}"/>
              </a:ext>
            </a:extLst>
          </p:cNvPr>
          <p:cNvCxnSpPr>
            <a:cxnSpLocks/>
          </p:cNvCxnSpPr>
          <p:nvPr/>
        </p:nvCxnSpPr>
        <p:spPr>
          <a:xfrm flipV="1">
            <a:off x="6607629" y="555172"/>
            <a:ext cx="2554239" cy="726973"/>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04A0DA34-2EB5-0F4D-83D9-40870C7415EB}"/>
              </a:ext>
            </a:extLst>
          </p:cNvPr>
          <p:cNvCxnSpPr>
            <a:cxnSpLocks/>
          </p:cNvCxnSpPr>
          <p:nvPr/>
        </p:nvCxnSpPr>
        <p:spPr>
          <a:xfrm>
            <a:off x="9015097" y="3654199"/>
            <a:ext cx="1304560" cy="117267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6B47EFD-3D3E-324F-A6E1-0E8CCAFE5AFC}"/>
              </a:ext>
            </a:extLst>
          </p:cNvPr>
          <p:cNvCxnSpPr>
            <a:cxnSpLocks/>
          </p:cNvCxnSpPr>
          <p:nvPr/>
        </p:nvCxnSpPr>
        <p:spPr>
          <a:xfrm>
            <a:off x="1533043" y="1866636"/>
            <a:ext cx="1497089" cy="1635853"/>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1E37F956-A0A3-EE40-9841-E9F6AEC2ABB9}"/>
              </a:ext>
            </a:extLst>
          </p:cNvPr>
          <p:cNvCxnSpPr>
            <a:cxnSpLocks/>
            <a:stCxn id="19" idx="3"/>
          </p:cNvCxnSpPr>
          <p:nvPr/>
        </p:nvCxnSpPr>
        <p:spPr>
          <a:xfrm flipV="1">
            <a:off x="3030132" y="5712578"/>
            <a:ext cx="2195011" cy="18555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22299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57C3E60-6856-254C-8162-31069EEBA450}"/>
              </a:ext>
            </a:extLst>
          </p:cNvPr>
          <p:cNvSpPr>
            <a:spLocks noGrp="1"/>
          </p:cNvSpPr>
          <p:nvPr>
            <p:ph idx="1"/>
          </p:nvPr>
        </p:nvSpPr>
        <p:spPr>
          <a:xfrm>
            <a:off x="838200" y="1488168"/>
            <a:ext cx="10515600" cy="4351338"/>
          </a:xfrm>
        </p:spPr>
        <p:txBody>
          <a:bodyPr>
            <a:noAutofit/>
          </a:bodyPr>
          <a:lstStyle/>
          <a:p>
            <a:pPr marL="0" lvl="0" indent="0">
              <a:buNone/>
            </a:pPr>
            <a:r>
              <a:rPr lang="en-US" sz="2400" b="1" dirty="0"/>
              <a:t>(A) Note technique sur le </a:t>
            </a:r>
            <a:r>
              <a:rPr lang="en-US" sz="2400" b="1" dirty="0" err="1"/>
              <a:t>suivi</a:t>
            </a:r>
            <a:r>
              <a:rPr lang="en-US" sz="2400" b="1" dirty="0"/>
              <a:t> </a:t>
            </a:r>
            <a:r>
              <a:rPr lang="en-US" sz="2400" b="1" dirty="0" err="1"/>
              <a:t>communautaire</a:t>
            </a:r>
            <a:endParaRPr lang="en-US" sz="2400" dirty="0"/>
          </a:p>
          <a:p>
            <a:pPr lvl="0"/>
            <a:r>
              <a:rPr lang="en-US" sz="2400" dirty="0"/>
              <a:t>SC </a:t>
            </a:r>
            <a:r>
              <a:rPr lang="en-US" sz="2400" dirty="0" err="1"/>
              <a:t>est</a:t>
            </a:r>
            <a:r>
              <a:rPr lang="en-US" sz="2400" dirty="0"/>
              <a:t> </a:t>
            </a:r>
            <a:r>
              <a:rPr lang="en-US" sz="2400" b="1" dirty="0" err="1"/>
              <a:t>indépendant</a:t>
            </a:r>
            <a:r>
              <a:rPr lang="en-US" sz="2400" b="1" dirty="0"/>
              <a:t> et </a:t>
            </a:r>
            <a:r>
              <a:rPr lang="en-US" sz="2400" b="1" dirty="0" err="1"/>
              <a:t>centré</a:t>
            </a:r>
            <a:r>
              <a:rPr lang="en-US" sz="2400" b="1" dirty="0"/>
              <a:t> sur la </a:t>
            </a:r>
            <a:r>
              <a:rPr lang="en-US" sz="2400" b="1" dirty="0" err="1"/>
              <a:t>communauté</a:t>
            </a:r>
            <a:r>
              <a:rPr lang="en-US" sz="2400" dirty="0"/>
              <a:t>. La </a:t>
            </a:r>
            <a:r>
              <a:rPr lang="en-US" sz="2400" dirty="0" err="1"/>
              <a:t>communauté</a:t>
            </a:r>
            <a:r>
              <a:rPr lang="en-US" sz="2400" dirty="0"/>
              <a:t> </a:t>
            </a:r>
            <a:r>
              <a:rPr lang="en-US" sz="2400" dirty="0" err="1"/>
              <a:t>choisit</a:t>
            </a:r>
            <a:r>
              <a:rPr lang="en-US" sz="2400" dirty="0"/>
              <a:t> </a:t>
            </a:r>
            <a:r>
              <a:rPr lang="en-US" sz="2400" dirty="0" err="1"/>
              <a:t>ses</a:t>
            </a:r>
            <a:r>
              <a:rPr lang="en-US" sz="2400" dirty="0"/>
              <a:t> </a:t>
            </a:r>
            <a:r>
              <a:rPr lang="en-US" sz="2400" dirty="0" err="1"/>
              <a:t>propres</a:t>
            </a:r>
            <a:r>
              <a:rPr lang="en-US" sz="2400" dirty="0"/>
              <a:t> </a:t>
            </a:r>
            <a:r>
              <a:rPr lang="en-US" sz="2400" dirty="0" err="1"/>
              <a:t>indicateurs</a:t>
            </a:r>
            <a:endParaRPr lang="en-US" sz="2400" dirty="0"/>
          </a:p>
          <a:p>
            <a:pPr lvl="0"/>
            <a:r>
              <a:rPr lang="en-US" sz="2400" dirty="0"/>
              <a:t>S </a:t>
            </a:r>
            <a:r>
              <a:rPr lang="en-US" sz="2400" dirty="0" err="1"/>
              <a:t>Cutilise</a:t>
            </a:r>
            <a:r>
              <a:rPr lang="en-US" sz="2400" dirty="0"/>
              <a:t> des </a:t>
            </a:r>
            <a:r>
              <a:rPr lang="en-US" sz="2400" b="1" dirty="0" err="1"/>
              <a:t>indicateurs</a:t>
            </a:r>
            <a:r>
              <a:rPr lang="en-US" sz="2400" b="1" dirty="0"/>
              <a:t> </a:t>
            </a:r>
            <a:r>
              <a:rPr lang="en-US" sz="2400" b="1" dirty="0" err="1"/>
              <a:t>quantitatifs</a:t>
            </a:r>
            <a:r>
              <a:rPr lang="en-US" sz="2400" b="1" dirty="0"/>
              <a:t> et </a:t>
            </a:r>
            <a:r>
              <a:rPr lang="en-US" sz="2400" b="1" dirty="0" err="1"/>
              <a:t>qualitatifs</a:t>
            </a:r>
            <a:r>
              <a:rPr lang="en-US" sz="2400" b="1" dirty="0"/>
              <a:t> </a:t>
            </a:r>
            <a:r>
              <a:rPr lang="en-US" sz="2400" dirty="0"/>
              <a:t>pour </a:t>
            </a:r>
            <a:r>
              <a:rPr lang="en-US" sz="2400" dirty="0" err="1"/>
              <a:t>fournir</a:t>
            </a:r>
            <a:r>
              <a:rPr lang="en-US" sz="2400" dirty="0"/>
              <a:t> </a:t>
            </a:r>
            <a:r>
              <a:rPr lang="en-US" sz="2400" dirty="0" err="1"/>
              <a:t>une</a:t>
            </a:r>
            <a:r>
              <a:rPr lang="en-US" sz="2400" dirty="0"/>
              <a:t> image plus </a:t>
            </a:r>
            <a:r>
              <a:rPr lang="en-US" sz="2400" dirty="0" err="1"/>
              <a:t>complète</a:t>
            </a:r>
            <a:r>
              <a:rPr lang="en-US" sz="2400" dirty="0"/>
              <a:t> des </a:t>
            </a:r>
            <a:r>
              <a:rPr lang="en-US" sz="2400" dirty="0" err="1"/>
              <a:t>problèmes</a:t>
            </a:r>
            <a:r>
              <a:rPr lang="en-US" sz="2400" dirty="0"/>
              <a:t> </a:t>
            </a:r>
            <a:r>
              <a:rPr lang="en-US" sz="2400" dirty="0" err="1"/>
              <a:t>afin</a:t>
            </a:r>
            <a:r>
              <a:rPr lang="en-US" sz="2400" dirty="0"/>
              <a:t> </a:t>
            </a:r>
            <a:r>
              <a:rPr lang="en-US" sz="2400" dirty="0" err="1"/>
              <a:t>d'éclairer</a:t>
            </a:r>
            <a:r>
              <a:rPr lang="en-US" sz="2400" dirty="0"/>
              <a:t> le plaidoyer et de </a:t>
            </a:r>
            <a:r>
              <a:rPr lang="en-US" sz="2400" dirty="0" err="1"/>
              <a:t>suivre</a:t>
            </a:r>
            <a:r>
              <a:rPr lang="en-US" sz="2400" dirty="0"/>
              <a:t> les </a:t>
            </a:r>
            <a:r>
              <a:rPr lang="en-US" sz="2400" dirty="0" err="1"/>
              <a:t>progrès</a:t>
            </a:r>
            <a:endParaRPr lang="en-US" sz="2400" dirty="0"/>
          </a:p>
          <a:p>
            <a:pPr lvl="0"/>
            <a:r>
              <a:rPr lang="en-US" sz="2400" b="1" dirty="0"/>
              <a:t>Les </a:t>
            </a:r>
            <a:r>
              <a:rPr lang="en-US" sz="2400" b="1" dirty="0" err="1"/>
              <a:t>preuves</a:t>
            </a:r>
            <a:r>
              <a:rPr lang="en-US" sz="2400" b="1" dirty="0"/>
              <a:t> </a:t>
            </a:r>
            <a:r>
              <a:rPr lang="en-US" sz="2400" b="1" dirty="0" err="1"/>
              <a:t>générées</a:t>
            </a:r>
            <a:r>
              <a:rPr lang="en-US" sz="2400" b="1" dirty="0"/>
              <a:t> par le SC </a:t>
            </a:r>
            <a:r>
              <a:rPr lang="en-US" sz="2400" dirty="0" err="1"/>
              <a:t>sont</a:t>
            </a:r>
            <a:r>
              <a:rPr lang="en-US" sz="2400" dirty="0"/>
              <a:t> </a:t>
            </a:r>
            <a:r>
              <a:rPr lang="en-US" sz="2400" dirty="0" err="1"/>
              <a:t>soumis</a:t>
            </a:r>
            <a:r>
              <a:rPr lang="en-US" sz="2400" dirty="0"/>
              <a:t> aux </a:t>
            </a:r>
            <a:r>
              <a:rPr lang="en-US" sz="2400" dirty="0" err="1"/>
              <a:t>gestionnaires</a:t>
            </a:r>
            <a:r>
              <a:rPr lang="en-US" sz="2400" dirty="0"/>
              <a:t> de </a:t>
            </a:r>
            <a:r>
              <a:rPr lang="en-US" sz="2400" dirty="0" err="1"/>
              <a:t>programmes</a:t>
            </a:r>
            <a:r>
              <a:rPr lang="en-US" sz="2400" dirty="0"/>
              <a:t>, aux </a:t>
            </a:r>
            <a:r>
              <a:rPr lang="en-US" sz="2400" dirty="0" err="1"/>
              <a:t>décideurs</a:t>
            </a:r>
            <a:r>
              <a:rPr lang="en-US" sz="2400" dirty="0"/>
              <a:t> et </a:t>
            </a:r>
            <a:r>
              <a:rPr lang="en-US" sz="2400" dirty="0" err="1"/>
              <a:t>partenaires</a:t>
            </a:r>
            <a:r>
              <a:rPr lang="en-US" sz="2400" dirty="0"/>
              <a:t>, </a:t>
            </a:r>
            <a:r>
              <a:rPr lang="en-US" sz="2400" dirty="0" err="1"/>
              <a:t>leur</a:t>
            </a:r>
            <a:r>
              <a:rPr lang="en-US" sz="2400" dirty="0"/>
              <a:t> </a:t>
            </a:r>
            <a:r>
              <a:rPr lang="en-US" sz="2400" dirty="0" err="1"/>
              <a:t>permettant</a:t>
            </a:r>
            <a:r>
              <a:rPr lang="en-US" sz="2400" dirty="0"/>
              <a:t> </a:t>
            </a:r>
            <a:r>
              <a:rPr lang="en-US" sz="2400" dirty="0" err="1"/>
              <a:t>d'augmenter</a:t>
            </a:r>
            <a:r>
              <a:rPr lang="en-US" sz="2400" dirty="0"/>
              <a:t> les « cinq A » (</a:t>
            </a:r>
            <a:r>
              <a:rPr lang="en-US" sz="2400" dirty="0" err="1"/>
              <a:t>disponibilité</a:t>
            </a:r>
            <a:r>
              <a:rPr lang="en-US" sz="2400" dirty="0"/>
              <a:t>, </a:t>
            </a:r>
            <a:r>
              <a:rPr lang="en-US" sz="2400" dirty="0" err="1"/>
              <a:t>accessibilité</a:t>
            </a:r>
            <a:r>
              <a:rPr lang="en-US" sz="2400" dirty="0"/>
              <a:t>, </a:t>
            </a:r>
            <a:r>
              <a:rPr lang="en-US" sz="2400" dirty="0" err="1"/>
              <a:t>acceptabilité</a:t>
            </a:r>
            <a:r>
              <a:rPr lang="en-US" sz="2400" dirty="0"/>
              <a:t>, </a:t>
            </a:r>
            <a:r>
              <a:rPr lang="en-US" sz="2400" dirty="0" err="1"/>
              <a:t>abordabilité</a:t>
            </a:r>
            <a:r>
              <a:rPr lang="en-US" sz="2400" dirty="0"/>
              <a:t> et pertinence) </a:t>
            </a:r>
            <a:r>
              <a:rPr lang="en-US" sz="2400" dirty="0" err="1"/>
              <a:t>ainsi</a:t>
            </a:r>
            <a:r>
              <a:rPr lang="en-US" sz="2400" dirty="0"/>
              <a:t> que </a:t>
            </a:r>
            <a:r>
              <a:rPr lang="en-US" sz="2400" dirty="0" err="1"/>
              <a:t>l'efficience</a:t>
            </a:r>
            <a:r>
              <a:rPr lang="en-US" sz="2400" dirty="0"/>
              <a:t> et </a:t>
            </a:r>
            <a:r>
              <a:rPr lang="en-US" sz="2400" dirty="0" err="1"/>
              <a:t>l'efficacité</a:t>
            </a:r>
            <a:r>
              <a:rPr lang="en-US" sz="2400" dirty="0"/>
              <a:t> de </a:t>
            </a:r>
            <a:r>
              <a:rPr lang="en-US" sz="2400" dirty="0" err="1"/>
              <a:t>leurs</a:t>
            </a:r>
            <a:r>
              <a:rPr lang="en-US" sz="2400" dirty="0"/>
              <a:t> </a:t>
            </a:r>
            <a:r>
              <a:rPr lang="en-US" sz="2400" dirty="0" err="1"/>
              <a:t>prestations</a:t>
            </a:r>
            <a:r>
              <a:rPr lang="en-US" sz="2400" dirty="0"/>
              <a:t> de service</a:t>
            </a:r>
          </a:p>
          <a:p>
            <a:pPr lvl="0"/>
            <a:r>
              <a:rPr lang="en-US" sz="2400" dirty="0"/>
              <a:t>SC </a:t>
            </a:r>
            <a:r>
              <a:rPr lang="en-US" sz="2400" dirty="0" err="1"/>
              <a:t>n'est</a:t>
            </a:r>
            <a:r>
              <a:rPr lang="en-US" sz="2400" dirty="0"/>
              <a:t> pas un </a:t>
            </a:r>
            <a:r>
              <a:rPr lang="en-US" sz="2400" dirty="0" err="1"/>
              <a:t>instantané</a:t>
            </a:r>
            <a:r>
              <a:rPr lang="en-US" sz="2400" dirty="0"/>
              <a:t> dans le temps - la surveillance </a:t>
            </a:r>
            <a:r>
              <a:rPr lang="en-US" sz="2400" dirty="0" err="1"/>
              <a:t>est</a:t>
            </a:r>
            <a:r>
              <a:rPr lang="en-US" sz="2400" dirty="0"/>
              <a:t> </a:t>
            </a:r>
            <a:r>
              <a:rPr lang="en-US" sz="2400" b="1" dirty="0" err="1"/>
              <a:t>une</a:t>
            </a:r>
            <a:r>
              <a:rPr lang="en-US" sz="2400" b="1" dirty="0"/>
              <a:t> </a:t>
            </a:r>
            <a:r>
              <a:rPr lang="en-US" sz="2400" b="1" dirty="0" err="1"/>
              <a:t>activité</a:t>
            </a:r>
            <a:r>
              <a:rPr lang="en-US" sz="2400" b="1" dirty="0"/>
              <a:t> continue</a:t>
            </a:r>
          </a:p>
          <a:p>
            <a:pPr lvl="0"/>
            <a:r>
              <a:rPr lang="en-US" sz="2400" dirty="0"/>
              <a:t>Le but du SC </a:t>
            </a:r>
            <a:r>
              <a:rPr lang="en-US" sz="2400" dirty="0" err="1"/>
              <a:t>n'est</a:t>
            </a:r>
            <a:r>
              <a:rPr lang="en-US" sz="2400" dirty="0"/>
              <a:t> pas </a:t>
            </a:r>
            <a:r>
              <a:rPr lang="en-US" sz="2400" dirty="0" err="1"/>
              <a:t>seulement</a:t>
            </a:r>
            <a:r>
              <a:rPr lang="en-US" sz="2400" dirty="0"/>
              <a:t> de </a:t>
            </a:r>
            <a:r>
              <a:rPr lang="en-US" sz="2400" dirty="0" err="1"/>
              <a:t>collecter</a:t>
            </a:r>
            <a:r>
              <a:rPr lang="en-US" sz="2400" dirty="0"/>
              <a:t> des </a:t>
            </a:r>
            <a:r>
              <a:rPr lang="en-US" sz="2400" dirty="0" err="1"/>
              <a:t>données</a:t>
            </a:r>
            <a:r>
              <a:rPr lang="en-US" sz="2400" dirty="0"/>
              <a:t>. </a:t>
            </a:r>
            <a:r>
              <a:rPr lang="en-US" sz="2400" dirty="0" err="1"/>
              <a:t>L'objectif</a:t>
            </a:r>
            <a:r>
              <a:rPr lang="en-US" sz="2400" dirty="0"/>
              <a:t> final </a:t>
            </a:r>
            <a:r>
              <a:rPr lang="en-US" sz="2400" dirty="0" err="1"/>
              <a:t>est</a:t>
            </a:r>
            <a:r>
              <a:rPr lang="en-US" sz="2400" dirty="0"/>
              <a:t> de </a:t>
            </a:r>
            <a:r>
              <a:rPr lang="en-US" sz="2400" b="1" dirty="0"/>
              <a:t>RÉSOUDRE LES PROBLÈMES </a:t>
            </a:r>
            <a:r>
              <a:rPr lang="en-US" sz="2400" dirty="0" err="1"/>
              <a:t>en</a:t>
            </a:r>
            <a:r>
              <a:rPr lang="en-US" sz="2400" dirty="0"/>
              <a:t> collaboration</a:t>
            </a:r>
          </a:p>
        </p:txBody>
      </p:sp>
      <p:sp>
        <p:nvSpPr>
          <p:cNvPr id="4" name="TextBox 3">
            <a:extLst>
              <a:ext uri="{FF2B5EF4-FFF2-40B4-BE49-F238E27FC236}">
                <a16:creationId xmlns:a16="http://schemas.microsoft.com/office/drawing/2014/main" id="{DE1A99CE-1FAC-5B49-8AD3-905C924F4348}"/>
              </a:ext>
            </a:extLst>
          </p:cNvPr>
          <p:cNvSpPr txBox="1"/>
          <p:nvPr/>
        </p:nvSpPr>
        <p:spPr>
          <a:xfrm>
            <a:off x="838200" y="518534"/>
            <a:ext cx="10727028" cy="769441"/>
          </a:xfrm>
          <a:prstGeom prst="rect">
            <a:avLst/>
          </a:prstGeom>
          <a:noFill/>
        </p:spPr>
        <p:txBody>
          <a:bodyPr wrap="square" rtlCol="0">
            <a:spAutoFit/>
          </a:bodyPr>
          <a:lstStyle/>
          <a:p>
            <a:r>
              <a:rPr lang="en-US" sz="4400" dirty="0" err="1">
                <a:latin typeface="+mj-lt"/>
                <a:ea typeface="+mj-ea"/>
                <a:cs typeface="+mj-cs"/>
              </a:rPr>
              <a:t>Ressources</a:t>
            </a:r>
            <a:r>
              <a:rPr lang="en-US" sz="4400" dirty="0">
                <a:latin typeface="+mj-lt"/>
                <a:ea typeface="+mj-ea"/>
                <a:cs typeface="+mj-cs"/>
              </a:rPr>
              <a:t> de planification de </a:t>
            </a:r>
            <a:r>
              <a:rPr lang="en-US" sz="4400" dirty="0" err="1">
                <a:latin typeface="+mj-lt"/>
                <a:ea typeface="+mj-ea"/>
                <a:cs typeface="+mj-cs"/>
              </a:rPr>
              <a:t>programme</a:t>
            </a:r>
            <a:endParaRPr lang="en-US" sz="4400" dirty="0">
              <a:latin typeface="+mj-lt"/>
              <a:ea typeface="+mj-ea"/>
              <a:cs typeface="+mj-cs"/>
            </a:endParaRPr>
          </a:p>
        </p:txBody>
      </p:sp>
      <p:pic>
        <p:nvPicPr>
          <p:cNvPr id="5" name="Picture 4" descr="A picture containing drawing&#10;&#10;Description automatically generated">
            <a:extLst>
              <a:ext uri="{FF2B5EF4-FFF2-40B4-BE49-F238E27FC236}">
                <a16:creationId xmlns:a16="http://schemas.microsoft.com/office/drawing/2014/main" id="{F6D750B8-9489-3F4A-B1B8-98508B4B4F97}"/>
              </a:ext>
            </a:extLst>
          </p:cNvPr>
          <p:cNvPicPr>
            <a:picLocks noChangeAspect="1"/>
          </p:cNvPicPr>
          <p:nvPr/>
        </p:nvPicPr>
        <p:blipFill>
          <a:blip r:embed="rId2"/>
          <a:stretch>
            <a:fillRect/>
          </a:stretch>
        </p:blipFill>
        <p:spPr>
          <a:xfrm>
            <a:off x="11020875" y="166716"/>
            <a:ext cx="836507" cy="356616"/>
          </a:xfrm>
          <a:prstGeom prst="rect">
            <a:avLst/>
          </a:prstGeom>
        </p:spPr>
      </p:pic>
    </p:spTree>
    <p:extLst>
      <p:ext uri="{BB962C8B-B14F-4D97-AF65-F5344CB8AC3E}">
        <p14:creationId xmlns:p14="http://schemas.microsoft.com/office/powerpoint/2010/main" val="40214834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ED300-25A9-304E-A1FD-71E0251F183A}"/>
              </a:ext>
            </a:extLst>
          </p:cNvPr>
          <p:cNvSpPr>
            <a:spLocks noGrp="1"/>
          </p:cNvSpPr>
          <p:nvPr>
            <p:ph type="title"/>
          </p:nvPr>
        </p:nvSpPr>
        <p:spPr>
          <a:xfrm>
            <a:off x="836443" y="125374"/>
            <a:ext cx="10602685" cy="1325563"/>
          </a:xfrm>
        </p:spPr>
        <p:txBody>
          <a:bodyPr/>
          <a:lstStyle/>
          <a:p>
            <a:r>
              <a:rPr lang="en-US" dirty="0" err="1"/>
              <a:t>Ressources</a:t>
            </a:r>
            <a:r>
              <a:rPr lang="en-US" dirty="0"/>
              <a:t> de planification de </a:t>
            </a:r>
            <a:r>
              <a:rPr lang="en-US" dirty="0" err="1"/>
              <a:t>programme</a:t>
            </a:r>
            <a:endParaRPr lang="en-US" dirty="0"/>
          </a:p>
        </p:txBody>
      </p:sp>
      <p:sp>
        <p:nvSpPr>
          <p:cNvPr id="3" name="Content Placeholder 2">
            <a:extLst>
              <a:ext uri="{FF2B5EF4-FFF2-40B4-BE49-F238E27FC236}">
                <a16:creationId xmlns:a16="http://schemas.microsoft.com/office/drawing/2014/main" id="{864EFD16-F8EA-5343-93F4-8705A3BDFA6A}"/>
              </a:ext>
            </a:extLst>
          </p:cNvPr>
          <p:cNvSpPr>
            <a:spLocks noGrp="1"/>
          </p:cNvSpPr>
          <p:nvPr>
            <p:ph idx="1"/>
          </p:nvPr>
        </p:nvSpPr>
        <p:spPr>
          <a:xfrm>
            <a:off x="712236" y="1253331"/>
            <a:ext cx="10515600" cy="4351338"/>
          </a:xfrm>
        </p:spPr>
        <p:txBody>
          <a:bodyPr>
            <a:noAutofit/>
          </a:bodyPr>
          <a:lstStyle/>
          <a:p>
            <a:pPr marL="0" indent="0">
              <a:buNone/>
            </a:pPr>
            <a:r>
              <a:rPr lang="fr-FR" sz="2400" b="1" dirty="0"/>
              <a:t>B) Conseils sur les coûts </a:t>
            </a:r>
          </a:p>
          <a:p>
            <a:pPr marL="0" indent="0">
              <a:buNone/>
            </a:pPr>
            <a:r>
              <a:rPr lang="fr-FR" sz="2400" dirty="0"/>
              <a:t>Un tableau de planification dans le </a:t>
            </a:r>
            <a:r>
              <a:rPr lang="fr-FR" sz="2400" dirty="0" err="1"/>
              <a:t>brief</a:t>
            </a:r>
            <a:r>
              <a:rPr lang="fr-FR" sz="2400" dirty="0"/>
              <a:t> présente les principaux domaines de programme et les catégories de coûts recommandées pour chacune des 4 composantes du CLM </a:t>
            </a:r>
          </a:p>
          <a:p>
            <a:pPr marL="0" indent="0">
              <a:buNone/>
            </a:pPr>
            <a:r>
              <a:rPr lang="fr-FR" sz="2400" dirty="0"/>
              <a:t>(</a:t>
            </a:r>
            <a:r>
              <a:rPr lang="fr-FR" sz="2400" b="1" dirty="0"/>
              <a:t>C) Qui doit surveiller </a:t>
            </a:r>
          </a:p>
          <a:p>
            <a:pPr marL="0" indent="0">
              <a:buNone/>
            </a:pPr>
            <a:r>
              <a:rPr lang="fr-FR" sz="2400" dirty="0"/>
              <a:t>Seuls les membres de la communauté dignes de confiance et crédibles (c'est-à-dire que les populations clés doivent surveiller les initiatives de SC axées sur les problèmes affectant les populations clés)</a:t>
            </a:r>
          </a:p>
          <a:p>
            <a:pPr marL="0" indent="0">
              <a:buNone/>
            </a:pPr>
            <a:r>
              <a:rPr lang="fr-FR" sz="2400" b="1" dirty="0"/>
              <a:t>(D) Où surveiller </a:t>
            </a:r>
          </a:p>
          <a:p>
            <a:pPr marL="0" indent="0">
              <a:buNone/>
            </a:pPr>
            <a:r>
              <a:rPr lang="fr-FR" sz="2400" dirty="0"/>
              <a:t>Il peut être stratégique de se concentrer sur les sites à forte charge et d'utiliser des données ventilées par âge et par sexe pour se concentrer sur des domaines d'intérêt spécifiques </a:t>
            </a:r>
          </a:p>
          <a:p>
            <a:pPr marL="0" indent="0">
              <a:buNone/>
            </a:pPr>
            <a:r>
              <a:rPr lang="fr-FR" sz="2400" b="1" dirty="0"/>
              <a:t>(E) Que surveiller </a:t>
            </a:r>
          </a:p>
          <a:p>
            <a:pPr marL="0" indent="0">
              <a:buNone/>
            </a:pPr>
            <a:r>
              <a:rPr lang="fr-FR" sz="2400" dirty="0"/>
              <a:t>Les points de données quantitatifs et qualitatifs sont tous deux utiles</a:t>
            </a:r>
            <a:endParaRPr lang="en-US" sz="2400" dirty="0"/>
          </a:p>
        </p:txBody>
      </p:sp>
      <p:pic>
        <p:nvPicPr>
          <p:cNvPr id="4" name="Picture 3" descr="A picture containing drawing&#10;&#10;Description automatically generated">
            <a:extLst>
              <a:ext uri="{FF2B5EF4-FFF2-40B4-BE49-F238E27FC236}">
                <a16:creationId xmlns:a16="http://schemas.microsoft.com/office/drawing/2014/main" id="{B53200B9-55F1-5341-9139-F385F54BA0F1}"/>
              </a:ext>
            </a:extLst>
          </p:cNvPr>
          <p:cNvPicPr>
            <a:picLocks noChangeAspect="1"/>
          </p:cNvPicPr>
          <p:nvPr/>
        </p:nvPicPr>
        <p:blipFill>
          <a:blip r:embed="rId3"/>
          <a:stretch>
            <a:fillRect/>
          </a:stretch>
        </p:blipFill>
        <p:spPr>
          <a:xfrm>
            <a:off x="11020875" y="166716"/>
            <a:ext cx="836507" cy="356616"/>
          </a:xfrm>
          <a:prstGeom prst="rect">
            <a:avLst/>
          </a:prstGeom>
        </p:spPr>
      </p:pic>
    </p:spTree>
    <p:extLst>
      <p:ext uri="{BB962C8B-B14F-4D97-AF65-F5344CB8AC3E}">
        <p14:creationId xmlns:p14="http://schemas.microsoft.com/office/powerpoint/2010/main" val="76288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53EDA-BB18-F246-B4F7-6F606827B762}"/>
              </a:ext>
            </a:extLst>
          </p:cNvPr>
          <p:cNvSpPr>
            <a:spLocks noGrp="1"/>
          </p:cNvSpPr>
          <p:nvPr>
            <p:ph type="title"/>
          </p:nvPr>
        </p:nvSpPr>
        <p:spPr/>
        <p:txBody>
          <a:bodyPr/>
          <a:lstStyle/>
          <a:p>
            <a:r>
              <a:rPr lang="en-US" b="1" dirty="0" err="1"/>
              <a:t>Ethique</a:t>
            </a:r>
            <a:r>
              <a:rPr lang="en-US" b="1" dirty="0"/>
              <a:t> et protection de la vie </a:t>
            </a:r>
            <a:r>
              <a:rPr lang="en-US" b="1" dirty="0" err="1"/>
              <a:t>privee</a:t>
            </a:r>
            <a:r>
              <a:rPr lang="en-US" b="1" dirty="0"/>
              <a:t> (1)</a:t>
            </a:r>
            <a:endParaRPr lang="en-US" dirty="0"/>
          </a:p>
        </p:txBody>
      </p:sp>
      <p:sp>
        <p:nvSpPr>
          <p:cNvPr id="3" name="Content Placeholder 2">
            <a:extLst>
              <a:ext uri="{FF2B5EF4-FFF2-40B4-BE49-F238E27FC236}">
                <a16:creationId xmlns:a16="http://schemas.microsoft.com/office/drawing/2014/main" id="{CDBD55D4-7225-A445-B6C6-94864BDFC5DA}"/>
              </a:ext>
            </a:extLst>
          </p:cNvPr>
          <p:cNvSpPr>
            <a:spLocks noGrp="1"/>
          </p:cNvSpPr>
          <p:nvPr>
            <p:ph idx="1"/>
          </p:nvPr>
        </p:nvSpPr>
        <p:spPr/>
        <p:txBody>
          <a:bodyPr>
            <a:normAutofit fontScale="92500" lnSpcReduction="10000"/>
          </a:bodyPr>
          <a:lstStyle/>
          <a:p>
            <a:pPr lvl="0"/>
            <a:r>
              <a:rPr lang="en-US" dirty="0"/>
              <a:t>La </a:t>
            </a:r>
            <a:r>
              <a:rPr lang="en-US" dirty="0" err="1"/>
              <a:t>collecte</a:t>
            </a:r>
            <a:r>
              <a:rPr lang="en-US" dirty="0"/>
              <a:t> de </a:t>
            </a:r>
            <a:r>
              <a:rPr lang="en-US" dirty="0" err="1"/>
              <a:t>données</a:t>
            </a:r>
            <a:r>
              <a:rPr lang="en-US" dirty="0"/>
              <a:t> de </a:t>
            </a:r>
            <a:r>
              <a:rPr lang="en-US" dirty="0" err="1"/>
              <a:t>santé</a:t>
            </a:r>
            <a:r>
              <a:rPr lang="en-US" dirty="0"/>
              <a:t> </a:t>
            </a:r>
            <a:r>
              <a:rPr lang="en-US" dirty="0" err="1"/>
              <a:t>implique</a:t>
            </a:r>
            <a:r>
              <a:rPr lang="en-US" dirty="0"/>
              <a:t> des </a:t>
            </a:r>
            <a:r>
              <a:rPr lang="en-US" dirty="0" err="1"/>
              <a:t>informations</a:t>
            </a:r>
            <a:r>
              <a:rPr lang="en-US" dirty="0"/>
              <a:t> </a:t>
            </a:r>
            <a:r>
              <a:rPr lang="en-US" dirty="0" err="1"/>
              <a:t>très</a:t>
            </a:r>
            <a:r>
              <a:rPr lang="en-US" dirty="0"/>
              <a:t> </a:t>
            </a:r>
            <a:r>
              <a:rPr lang="en-US" dirty="0" err="1"/>
              <a:t>sensibles</a:t>
            </a:r>
            <a:r>
              <a:rPr lang="en-US" dirty="0"/>
              <a:t>. Des </a:t>
            </a:r>
            <a:r>
              <a:rPr lang="en-US" dirty="0" err="1"/>
              <a:t>protocoles</a:t>
            </a:r>
            <a:r>
              <a:rPr lang="en-US" dirty="0"/>
              <a:t> </a:t>
            </a:r>
            <a:r>
              <a:rPr lang="en-US" dirty="0" err="1"/>
              <a:t>appropriés</a:t>
            </a:r>
            <a:r>
              <a:rPr lang="en-US" dirty="0"/>
              <a:t> pour </a:t>
            </a:r>
            <a:r>
              <a:rPr lang="en-US" dirty="0" err="1"/>
              <a:t>garantir</a:t>
            </a:r>
            <a:r>
              <a:rPr lang="en-US" dirty="0"/>
              <a:t> la </a:t>
            </a:r>
            <a:r>
              <a:rPr lang="en-US" dirty="0" err="1"/>
              <a:t>confidentialité</a:t>
            </a:r>
            <a:r>
              <a:rPr lang="en-US" dirty="0"/>
              <a:t> </a:t>
            </a:r>
            <a:r>
              <a:rPr lang="en-US" dirty="0" err="1"/>
              <a:t>sont</a:t>
            </a:r>
            <a:r>
              <a:rPr lang="en-US" dirty="0"/>
              <a:t> </a:t>
            </a:r>
            <a:r>
              <a:rPr lang="en-US" dirty="0" err="1"/>
              <a:t>essentiels</a:t>
            </a:r>
            <a:r>
              <a:rPr lang="en-US" dirty="0"/>
              <a:t>. Des approbations </a:t>
            </a:r>
            <a:r>
              <a:rPr lang="en-US" dirty="0" err="1"/>
              <a:t>éthiques</a:t>
            </a:r>
            <a:r>
              <a:rPr lang="en-US" dirty="0"/>
              <a:t> </a:t>
            </a:r>
            <a:r>
              <a:rPr lang="en-US" dirty="0" err="1"/>
              <a:t>préalables</a:t>
            </a:r>
            <a:r>
              <a:rPr lang="en-US" dirty="0"/>
              <a:t> </a:t>
            </a:r>
            <a:r>
              <a:rPr lang="en-US" dirty="0" err="1"/>
              <a:t>doivent</a:t>
            </a:r>
            <a:r>
              <a:rPr lang="en-US" dirty="0"/>
              <a:t> </a:t>
            </a:r>
            <a:r>
              <a:rPr lang="en-US" dirty="0" err="1"/>
              <a:t>être</a:t>
            </a:r>
            <a:r>
              <a:rPr lang="en-US" dirty="0"/>
              <a:t> </a:t>
            </a:r>
            <a:r>
              <a:rPr lang="en-US" dirty="0" err="1"/>
              <a:t>obtenues</a:t>
            </a:r>
            <a:r>
              <a:rPr lang="en-US" dirty="0"/>
              <a:t> </a:t>
            </a:r>
            <a:r>
              <a:rPr lang="en-US" dirty="0" err="1"/>
              <a:t>à</a:t>
            </a:r>
            <a:r>
              <a:rPr lang="en-US" dirty="0"/>
              <a:t> </a:t>
            </a:r>
            <a:r>
              <a:rPr lang="en-US" dirty="0" err="1"/>
              <a:t>l'avance</a:t>
            </a:r>
            <a:r>
              <a:rPr lang="en-US" dirty="0"/>
              <a:t> pour </a:t>
            </a:r>
            <a:r>
              <a:rPr lang="en-US" dirty="0" err="1"/>
              <a:t>s'assurer</a:t>
            </a:r>
            <a:r>
              <a:rPr lang="en-US" dirty="0"/>
              <a:t> que les participants </a:t>
            </a:r>
            <a:r>
              <a:rPr lang="en-US" dirty="0" err="1"/>
              <a:t>comprennent</a:t>
            </a:r>
            <a:r>
              <a:rPr lang="en-US" dirty="0"/>
              <a:t> et </a:t>
            </a:r>
            <a:r>
              <a:rPr lang="en-US" dirty="0" err="1"/>
              <a:t>consentent</a:t>
            </a:r>
            <a:r>
              <a:rPr lang="en-US" dirty="0"/>
              <a:t> aux </a:t>
            </a:r>
            <a:r>
              <a:rPr lang="en-US" dirty="0" err="1"/>
              <a:t>informations</a:t>
            </a:r>
            <a:r>
              <a:rPr lang="en-US" dirty="0"/>
              <a:t> </a:t>
            </a:r>
            <a:r>
              <a:rPr lang="en-US" dirty="0" err="1"/>
              <a:t>qu'ils</a:t>
            </a:r>
            <a:r>
              <a:rPr lang="en-US" dirty="0"/>
              <a:t> </a:t>
            </a:r>
            <a:r>
              <a:rPr lang="en-US" dirty="0" err="1"/>
              <a:t>divulguent</a:t>
            </a:r>
            <a:r>
              <a:rPr lang="en-US" dirty="0"/>
              <a:t>.</a:t>
            </a:r>
          </a:p>
          <a:p>
            <a:pPr lvl="0"/>
            <a:r>
              <a:rPr lang="en-US" dirty="0"/>
              <a:t>Les </a:t>
            </a:r>
            <a:r>
              <a:rPr lang="en-US" dirty="0" err="1"/>
              <a:t>groupes</a:t>
            </a:r>
            <a:r>
              <a:rPr lang="en-US" dirty="0"/>
              <a:t> </a:t>
            </a:r>
            <a:r>
              <a:rPr lang="en-US" dirty="0" err="1"/>
              <a:t>vulnérables</a:t>
            </a:r>
            <a:r>
              <a:rPr lang="en-US" dirty="0"/>
              <a:t> (y </a:t>
            </a:r>
            <a:r>
              <a:rPr lang="en-US" dirty="0" err="1"/>
              <a:t>compris</a:t>
            </a:r>
            <a:r>
              <a:rPr lang="en-US" dirty="0"/>
              <a:t> les </a:t>
            </a:r>
            <a:r>
              <a:rPr lang="en-US" dirty="0" err="1"/>
              <a:t>jeunes</a:t>
            </a:r>
            <a:r>
              <a:rPr lang="en-US" dirty="0"/>
              <a:t> et les populations </a:t>
            </a:r>
            <a:r>
              <a:rPr lang="en-US" dirty="0" err="1"/>
              <a:t>clés</a:t>
            </a:r>
            <a:r>
              <a:rPr lang="en-US" dirty="0"/>
              <a:t>) </a:t>
            </a:r>
            <a:r>
              <a:rPr lang="en-US" dirty="0" err="1"/>
              <a:t>doivent</a:t>
            </a:r>
            <a:r>
              <a:rPr lang="en-US" dirty="0"/>
              <a:t> </a:t>
            </a:r>
            <a:r>
              <a:rPr lang="en-US" dirty="0" err="1"/>
              <a:t>être</a:t>
            </a:r>
            <a:r>
              <a:rPr lang="en-US" dirty="0"/>
              <a:t> </a:t>
            </a:r>
            <a:r>
              <a:rPr lang="en-US" dirty="0" err="1"/>
              <a:t>impliqués</a:t>
            </a:r>
            <a:r>
              <a:rPr lang="en-US" dirty="0"/>
              <a:t> </a:t>
            </a:r>
            <a:r>
              <a:rPr lang="en-US" dirty="0" err="1"/>
              <a:t>dès</a:t>
            </a:r>
            <a:r>
              <a:rPr lang="en-US" dirty="0"/>
              <a:t> les premières étapes de la conception du CLM pour </a:t>
            </a:r>
            <a:r>
              <a:rPr lang="en-US" dirty="0" err="1"/>
              <a:t>s'assurer</a:t>
            </a:r>
            <a:r>
              <a:rPr lang="en-US" dirty="0"/>
              <a:t> que les </a:t>
            </a:r>
            <a:r>
              <a:rPr lang="en-US" dirty="0" err="1"/>
              <a:t>processus</a:t>
            </a:r>
            <a:r>
              <a:rPr lang="en-US" dirty="0"/>
              <a:t> CLM </a:t>
            </a:r>
            <a:r>
              <a:rPr lang="en-US" dirty="0" err="1"/>
              <a:t>comprennent</a:t>
            </a:r>
            <a:r>
              <a:rPr lang="en-US" dirty="0"/>
              <a:t> et </a:t>
            </a:r>
            <a:r>
              <a:rPr lang="en-US" dirty="0" err="1"/>
              <a:t>respectent</a:t>
            </a:r>
            <a:r>
              <a:rPr lang="en-US" dirty="0"/>
              <a:t> </a:t>
            </a:r>
            <a:r>
              <a:rPr lang="en-US" dirty="0" err="1"/>
              <a:t>leurs</a:t>
            </a:r>
            <a:r>
              <a:rPr lang="en-US" dirty="0"/>
              <a:t> </a:t>
            </a:r>
            <a:r>
              <a:rPr lang="en-US" dirty="0" err="1"/>
              <a:t>préoccupations</a:t>
            </a:r>
            <a:r>
              <a:rPr lang="en-US" dirty="0"/>
              <a:t> </a:t>
            </a:r>
            <a:r>
              <a:rPr lang="en-US" dirty="0" err="1"/>
              <a:t>en</a:t>
            </a:r>
            <a:r>
              <a:rPr lang="en-US" dirty="0"/>
              <a:t> matière de </a:t>
            </a:r>
            <a:r>
              <a:rPr lang="en-US" dirty="0" err="1"/>
              <a:t>sécurité</a:t>
            </a:r>
            <a:r>
              <a:rPr lang="en-US" dirty="0"/>
              <a:t> </a:t>
            </a:r>
            <a:r>
              <a:rPr lang="en-US" dirty="0" err="1"/>
              <a:t>en</a:t>
            </a:r>
            <a:r>
              <a:rPr lang="en-US" dirty="0"/>
              <a:t> matière de vie </a:t>
            </a:r>
            <a:r>
              <a:rPr lang="en-US" dirty="0" err="1"/>
              <a:t>privée</a:t>
            </a:r>
            <a:r>
              <a:rPr lang="en-US" dirty="0"/>
              <a:t> et de </a:t>
            </a:r>
            <a:r>
              <a:rPr lang="en-US" dirty="0" err="1"/>
              <a:t>confidentialité</a:t>
            </a:r>
            <a:r>
              <a:rPr lang="en-US" dirty="0"/>
              <a:t>. </a:t>
            </a:r>
          </a:p>
          <a:p>
            <a:pPr lvl="0"/>
            <a:r>
              <a:rPr lang="en-US" dirty="0" err="1"/>
              <a:t>Travaillez</a:t>
            </a:r>
            <a:r>
              <a:rPr lang="en-US" dirty="0"/>
              <a:t> avec le </a:t>
            </a:r>
            <a:r>
              <a:rPr lang="en-US" dirty="0" err="1"/>
              <a:t>représentant</a:t>
            </a:r>
            <a:r>
              <a:rPr lang="en-US" dirty="0"/>
              <a:t> du KP au sein de </a:t>
            </a:r>
            <a:r>
              <a:rPr lang="en-US" dirty="0" err="1"/>
              <a:t>votre</a:t>
            </a:r>
            <a:r>
              <a:rPr lang="en-US" dirty="0"/>
              <a:t> CCM et </a:t>
            </a:r>
            <a:r>
              <a:rPr lang="en-US" dirty="0" err="1"/>
              <a:t>d'autres</a:t>
            </a:r>
            <a:r>
              <a:rPr lang="en-US" dirty="0"/>
              <a:t> </a:t>
            </a:r>
            <a:r>
              <a:rPr lang="en-US" dirty="0" err="1"/>
              <a:t>dirigeants</a:t>
            </a:r>
            <a:r>
              <a:rPr lang="en-US" dirty="0"/>
              <a:t> de la </a:t>
            </a:r>
            <a:r>
              <a:rPr lang="en-US" dirty="0" err="1"/>
              <a:t>société</a:t>
            </a:r>
            <a:r>
              <a:rPr lang="en-US" dirty="0"/>
              <a:t> civile </a:t>
            </a:r>
            <a:r>
              <a:rPr lang="en-US" dirty="0" err="1"/>
              <a:t>comme</a:t>
            </a:r>
            <a:r>
              <a:rPr lang="en-US" dirty="0"/>
              <a:t> point de </a:t>
            </a:r>
            <a:r>
              <a:rPr lang="en-US" dirty="0" err="1"/>
              <a:t>départ</a:t>
            </a:r>
            <a:r>
              <a:rPr lang="en-US" dirty="0"/>
              <a:t>.</a:t>
            </a:r>
          </a:p>
        </p:txBody>
      </p:sp>
      <p:pic>
        <p:nvPicPr>
          <p:cNvPr id="4" name="Picture 3" descr="A picture containing drawing&#10;&#10;Description automatically generated">
            <a:extLst>
              <a:ext uri="{FF2B5EF4-FFF2-40B4-BE49-F238E27FC236}">
                <a16:creationId xmlns:a16="http://schemas.microsoft.com/office/drawing/2014/main" id="{AA10CC1E-982E-AD40-99AB-038F388ECB2C}"/>
              </a:ext>
            </a:extLst>
          </p:cNvPr>
          <p:cNvPicPr>
            <a:picLocks noChangeAspect="1"/>
          </p:cNvPicPr>
          <p:nvPr/>
        </p:nvPicPr>
        <p:blipFill>
          <a:blip r:embed="rId2"/>
          <a:stretch>
            <a:fillRect/>
          </a:stretch>
        </p:blipFill>
        <p:spPr>
          <a:xfrm>
            <a:off x="11020875" y="166716"/>
            <a:ext cx="836507" cy="356616"/>
          </a:xfrm>
          <a:prstGeom prst="rect">
            <a:avLst/>
          </a:prstGeom>
        </p:spPr>
      </p:pic>
    </p:spTree>
    <p:extLst>
      <p:ext uri="{BB962C8B-B14F-4D97-AF65-F5344CB8AC3E}">
        <p14:creationId xmlns:p14="http://schemas.microsoft.com/office/powerpoint/2010/main" val="11397445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D285AF6-350D-5C4F-B454-6FA889A3C4BE}"/>
              </a:ext>
            </a:extLst>
          </p:cNvPr>
          <p:cNvSpPr>
            <a:spLocks noGrp="1"/>
          </p:cNvSpPr>
          <p:nvPr>
            <p:ph idx="1"/>
          </p:nvPr>
        </p:nvSpPr>
        <p:spPr/>
        <p:txBody>
          <a:bodyPr/>
          <a:lstStyle/>
          <a:p>
            <a:pPr lvl="0"/>
            <a:r>
              <a:rPr lang="fr-FR" dirty="0"/>
              <a:t>Nous recommandons fortement que la base de données soit créée et gérée séparément des systèmes nationaux. Cela renforce la propriété de la communauté sur les données et ajoute une assurance supplémentaire  qu'elles seront conservées en sécurité ou ne seront pas utilisées à mauvais escient. </a:t>
            </a:r>
          </a:p>
          <a:p>
            <a:pPr lvl="0"/>
            <a:r>
              <a:rPr lang="fr-FR" dirty="0"/>
              <a:t>Les coûts de gestion des données peuvent être importants et les coûts liés à la confidentialité (y compris les mesures visant à protéger les données dans un espace numérique) doivent être pris en charge afin d'assurer l'intégrité du SC ainsi que d'assurer la conformité légale et éthique au niveau national.</a:t>
            </a:r>
            <a:endParaRPr lang="en-US" dirty="0"/>
          </a:p>
        </p:txBody>
      </p:sp>
      <p:pic>
        <p:nvPicPr>
          <p:cNvPr id="4" name="Picture 3" descr="A picture containing drawing&#10;&#10;Description automatically generated">
            <a:extLst>
              <a:ext uri="{FF2B5EF4-FFF2-40B4-BE49-F238E27FC236}">
                <a16:creationId xmlns:a16="http://schemas.microsoft.com/office/drawing/2014/main" id="{7A0F62FB-6D8C-4D43-9B2A-98D25686AC89}"/>
              </a:ext>
            </a:extLst>
          </p:cNvPr>
          <p:cNvPicPr>
            <a:picLocks noChangeAspect="1"/>
          </p:cNvPicPr>
          <p:nvPr/>
        </p:nvPicPr>
        <p:blipFill>
          <a:blip r:embed="rId2"/>
          <a:stretch>
            <a:fillRect/>
          </a:stretch>
        </p:blipFill>
        <p:spPr>
          <a:xfrm>
            <a:off x="11020875" y="166716"/>
            <a:ext cx="836507" cy="356616"/>
          </a:xfrm>
          <a:prstGeom prst="rect">
            <a:avLst/>
          </a:prstGeom>
        </p:spPr>
      </p:pic>
      <p:sp>
        <p:nvSpPr>
          <p:cNvPr id="7" name="Title 1">
            <a:extLst>
              <a:ext uri="{FF2B5EF4-FFF2-40B4-BE49-F238E27FC236}">
                <a16:creationId xmlns:a16="http://schemas.microsoft.com/office/drawing/2014/main" id="{0676C3FF-AC41-084C-999C-EF044C1B7D0F}"/>
              </a:ext>
            </a:extLst>
          </p:cNvPr>
          <p:cNvSpPr txBox="1">
            <a:spLocks/>
          </p:cNvSpPr>
          <p:nvPr/>
        </p:nvSpPr>
        <p:spPr>
          <a:xfrm>
            <a:off x="990600" y="5175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a:t>Ethique et protection de la vie privee (1)</a:t>
            </a:r>
            <a:endParaRPr lang="en-US" dirty="0"/>
          </a:p>
        </p:txBody>
      </p:sp>
    </p:spTree>
    <p:extLst>
      <p:ext uri="{BB962C8B-B14F-4D97-AF65-F5344CB8AC3E}">
        <p14:creationId xmlns:p14="http://schemas.microsoft.com/office/powerpoint/2010/main" val="14687740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14E95-9CD5-1F4B-AC97-556BFE561DD4}"/>
              </a:ext>
            </a:extLst>
          </p:cNvPr>
          <p:cNvSpPr>
            <a:spLocks noGrp="1"/>
          </p:cNvSpPr>
          <p:nvPr>
            <p:ph type="title"/>
          </p:nvPr>
        </p:nvSpPr>
        <p:spPr/>
        <p:txBody>
          <a:bodyPr/>
          <a:lstStyle/>
          <a:p>
            <a:r>
              <a:rPr lang="en-US" dirty="0" err="1"/>
              <a:t>Quelles</a:t>
            </a:r>
            <a:r>
              <a:rPr lang="en-US" dirty="0"/>
              <a:t> </a:t>
            </a:r>
            <a:r>
              <a:rPr lang="en-US" dirty="0" err="1"/>
              <a:t>activites</a:t>
            </a:r>
            <a:r>
              <a:rPr lang="en-US" dirty="0"/>
              <a:t> de SC le C19RM </a:t>
            </a:r>
            <a:r>
              <a:rPr lang="en-US" dirty="0" err="1"/>
              <a:t>peut</a:t>
            </a:r>
            <a:r>
              <a:rPr lang="en-US" dirty="0"/>
              <a:t> financer?</a:t>
            </a:r>
          </a:p>
        </p:txBody>
      </p:sp>
      <p:sp>
        <p:nvSpPr>
          <p:cNvPr id="3" name="Content Placeholder 2">
            <a:extLst>
              <a:ext uri="{FF2B5EF4-FFF2-40B4-BE49-F238E27FC236}">
                <a16:creationId xmlns:a16="http://schemas.microsoft.com/office/drawing/2014/main" id="{63D4EF98-B1A1-C140-BE6C-4207651A08DD}"/>
              </a:ext>
            </a:extLst>
          </p:cNvPr>
          <p:cNvSpPr>
            <a:spLocks noGrp="1"/>
          </p:cNvSpPr>
          <p:nvPr>
            <p:ph idx="1"/>
          </p:nvPr>
        </p:nvSpPr>
        <p:spPr>
          <a:xfrm>
            <a:off x="838200" y="1889097"/>
            <a:ext cx="10515600" cy="4351338"/>
          </a:xfrm>
        </p:spPr>
        <p:txBody>
          <a:bodyPr>
            <a:normAutofit fontScale="85000" lnSpcReduction="20000"/>
          </a:bodyPr>
          <a:lstStyle/>
          <a:p>
            <a:pPr marL="0" indent="0">
              <a:buNone/>
            </a:pPr>
            <a:r>
              <a:rPr lang="fr-FR" dirty="0"/>
              <a:t>La note d'information technique sur le mécanisme de réponse au COVID 19 du Fonds mondial décrit toutes les activités CLM éligibles pour un soutien dans le cadre des demandes de financement C19RM comme suit :</a:t>
            </a:r>
          </a:p>
          <a:p>
            <a:pPr>
              <a:buFontTx/>
              <a:buChar char="-"/>
            </a:pPr>
            <a:r>
              <a:rPr lang="fr-FR" dirty="0"/>
              <a:t>Développement, soutien et renforcement de mécanismes communautaires qui surveillent la disponibilité, l'accessibilité, l'acceptabilité et la qualité des services (par exemple, des observatoires, des systèmes d'alerte, des tableaux de bord) ; les politiques de santé, les budgets, le suivi des ressources et le suivi des décisions d'allocation du financement de la santé ; et/ou des mécanismes de plainte et de réclamation ; </a:t>
            </a:r>
          </a:p>
          <a:p>
            <a:pPr>
              <a:buFontTx/>
              <a:buChar char="-"/>
            </a:pPr>
            <a:r>
              <a:rPr lang="fr-FR" dirty="0"/>
              <a:t>Suivi communautaire et/ou basé sur les obstacles à l'accès aux services (par exemple, violations des droits de l'homme, y compris la stigmatisation, la discrimination et la confidentialité ; inégalités fondées sur l'âge et le genre ; obstacles géographiques et autres) à des fins d'intervention d'urgence, de réparation, de recherche et/ou ou le plaidoyer pour améliorer les programmes et les politiques ;</a:t>
            </a:r>
            <a:endParaRPr lang="en-US" sz="2400" dirty="0"/>
          </a:p>
        </p:txBody>
      </p:sp>
      <p:pic>
        <p:nvPicPr>
          <p:cNvPr id="4" name="Picture 3" descr="A picture containing drawing&#10;&#10;Description automatically generated">
            <a:extLst>
              <a:ext uri="{FF2B5EF4-FFF2-40B4-BE49-F238E27FC236}">
                <a16:creationId xmlns:a16="http://schemas.microsoft.com/office/drawing/2014/main" id="{96CF3700-7D08-2846-8374-3BA83E8547DE}"/>
              </a:ext>
            </a:extLst>
          </p:cNvPr>
          <p:cNvPicPr>
            <a:picLocks noChangeAspect="1"/>
          </p:cNvPicPr>
          <p:nvPr/>
        </p:nvPicPr>
        <p:blipFill>
          <a:blip r:embed="rId3"/>
          <a:stretch>
            <a:fillRect/>
          </a:stretch>
        </p:blipFill>
        <p:spPr>
          <a:xfrm>
            <a:off x="11020875" y="166716"/>
            <a:ext cx="836507" cy="356616"/>
          </a:xfrm>
          <a:prstGeom prst="rect">
            <a:avLst/>
          </a:prstGeom>
        </p:spPr>
      </p:pic>
    </p:spTree>
    <p:extLst>
      <p:ext uri="{BB962C8B-B14F-4D97-AF65-F5344CB8AC3E}">
        <p14:creationId xmlns:p14="http://schemas.microsoft.com/office/powerpoint/2010/main" val="16599498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A786CC-A61F-E04D-84C6-6CBFA1748B3C}"/>
              </a:ext>
            </a:extLst>
          </p:cNvPr>
          <p:cNvSpPr>
            <a:spLocks noGrp="1"/>
          </p:cNvSpPr>
          <p:nvPr>
            <p:ph idx="1"/>
          </p:nvPr>
        </p:nvSpPr>
        <p:spPr/>
        <p:txBody>
          <a:bodyPr>
            <a:normAutofit lnSpcReduction="10000"/>
          </a:bodyPr>
          <a:lstStyle/>
          <a:p>
            <a:pPr lvl="0"/>
            <a:r>
              <a:rPr lang="en-US" sz="2400" dirty="0" err="1"/>
              <a:t>Outils</a:t>
            </a:r>
            <a:r>
              <a:rPr lang="en-US" sz="2400" dirty="0"/>
              <a:t> et </a:t>
            </a:r>
            <a:r>
              <a:rPr lang="en-US" sz="2400" dirty="0" err="1"/>
              <a:t>équipements</a:t>
            </a:r>
            <a:r>
              <a:rPr lang="en-US" sz="2400" dirty="0"/>
              <a:t> pour la surveillance </a:t>
            </a:r>
            <a:r>
              <a:rPr lang="en-US" sz="2400" dirty="0" err="1"/>
              <a:t>dirigée</a:t>
            </a:r>
            <a:r>
              <a:rPr lang="en-US" sz="2400" dirty="0"/>
              <a:t> par la </a:t>
            </a:r>
            <a:r>
              <a:rPr lang="en-US" sz="2400" dirty="0" err="1"/>
              <a:t>communauté</a:t>
            </a:r>
            <a:r>
              <a:rPr lang="en-US" sz="2400" dirty="0"/>
              <a:t> et/</a:t>
            </a:r>
            <a:r>
              <a:rPr lang="en-US" sz="2400" dirty="0" err="1"/>
              <a:t>ou</a:t>
            </a:r>
            <a:r>
              <a:rPr lang="en-US" sz="2400" dirty="0"/>
              <a:t> </a:t>
            </a:r>
            <a:r>
              <a:rPr lang="en-US" sz="2400" dirty="0" err="1"/>
              <a:t>basée</a:t>
            </a:r>
            <a:r>
              <a:rPr lang="en-US" sz="2400" dirty="0"/>
              <a:t> sur la </a:t>
            </a:r>
            <a:r>
              <a:rPr lang="en-US" sz="2400" dirty="0" err="1"/>
              <a:t>communauté</a:t>
            </a:r>
            <a:r>
              <a:rPr lang="en-US" sz="2400" dirty="0"/>
              <a:t> (y </a:t>
            </a:r>
            <a:r>
              <a:rPr lang="en-US" sz="2400" dirty="0" err="1"/>
              <a:t>compris</a:t>
            </a:r>
            <a:r>
              <a:rPr lang="en-US" sz="2400" dirty="0"/>
              <a:t> les technologies </a:t>
            </a:r>
            <a:r>
              <a:rPr lang="en-US" sz="2400" dirty="0" err="1"/>
              <a:t>appropriées</a:t>
            </a:r>
            <a:r>
              <a:rPr lang="en-US" sz="2400" dirty="0"/>
              <a:t>) ;</a:t>
            </a:r>
          </a:p>
          <a:p>
            <a:pPr lvl="0"/>
            <a:r>
              <a:rPr lang="en-US" sz="2400" dirty="0" err="1"/>
              <a:t>Appui</a:t>
            </a:r>
            <a:r>
              <a:rPr lang="en-US" sz="2400" dirty="0"/>
              <a:t> technique et formation sur le </a:t>
            </a:r>
            <a:r>
              <a:rPr lang="en-US" sz="2400" dirty="0" err="1"/>
              <a:t>suivi</a:t>
            </a:r>
            <a:r>
              <a:rPr lang="en-US" sz="2400" dirty="0"/>
              <a:t> </a:t>
            </a:r>
            <a:r>
              <a:rPr lang="en-US" sz="2400" dirty="0" err="1"/>
              <a:t>communautaire</a:t>
            </a:r>
            <a:r>
              <a:rPr lang="en-US" sz="2400" dirty="0"/>
              <a:t> : </a:t>
            </a:r>
            <a:r>
              <a:rPr lang="en-US" sz="2400" dirty="0" err="1"/>
              <a:t>collecte</a:t>
            </a:r>
            <a:r>
              <a:rPr lang="en-US" sz="2400" dirty="0"/>
              <a:t>, collation, </a:t>
            </a:r>
            <a:r>
              <a:rPr lang="en-US" sz="2400" dirty="0" err="1"/>
              <a:t>nettoyage</a:t>
            </a:r>
            <a:r>
              <a:rPr lang="en-US" sz="2400" dirty="0"/>
              <a:t> et </a:t>
            </a:r>
            <a:r>
              <a:rPr lang="en-US" sz="2400" dirty="0" err="1"/>
              <a:t>analyse</a:t>
            </a:r>
            <a:r>
              <a:rPr lang="en-US" sz="2400" dirty="0"/>
              <a:t> des </a:t>
            </a:r>
            <a:r>
              <a:rPr lang="en-US" sz="2400" dirty="0" err="1"/>
              <a:t>données</a:t>
            </a:r>
            <a:r>
              <a:rPr lang="en-US" sz="2400" dirty="0"/>
              <a:t> ; et </a:t>
            </a:r>
            <a:r>
              <a:rPr lang="en-US" sz="2400" dirty="0" err="1"/>
              <a:t>l'utilisation</a:t>
            </a:r>
            <a:r>
              <a:rPr lang="en-US" sz="2400" dirty="0"/>
              <a:t> des </a:t>
            </a:r>
            <a:r>
              <a:rPr lang="en-US" sz="2400" dirty="0" err="1"/>
              <a:t>données</a:t>
            </a:r>
            <a:r>
              <a:rPr lang="en-US" sz="2400" dirty="0"/>
              <a:t> </a:t>
            </a:r>
            <a:r>
              <a:rPr lang="en-US" sz="2400" dirty="0" err="1"/>
              <a:t>communautaires</a:t>
            </a:r>
            <a:r>
              <a:rPr lang="en-US" sz="2400" dirty="0"/>
              <a:t> pour </a:t>
            </a:r>
            <a:r>
              <a:rPr lang="en-US" sz="2400" dirty="0" err="1"/>
              <a:t>éclairer</a:t>
            </a:r>
            <a:r>
              <a:rPr lang="en-US" sz="2400" dirty="0"/>
              <a:t> la </a:t>
            </a:r>
            <a:r>
              <a:rPr lang="en-US" sz="2400" dirty="0" err="1"/>
              <a:t>prise</a:t>
            </a:r>
            <a:r>
              <a:rPr lang="en-US" sz="2400" dirty="0"/>
              <a:t> de </a:t>
            </a:r>
            <a:r>
              <a:rPr lang="en-US" sz="2400" dirty="0" err="1"/>
              <a:t>décision</a:t>
            </a:r>
            <a:r>
              <a:rPr lang="en-US" sz="2400" dirty="0"/>
              <a:t> </a:t>
            </a:r>
            <a:r>
              <a:rPr lang="en-US" sz="2400" dirty="0" err="1"/>
              <a:t>programmatique</a:t>
            </a:r>
            <a:r>
              <a:rPr lang="en-US" sz="2400" dirty="0"/>
              <a:t> et le plaidoyer </a:t>
            </a:r>
            <a:r>
              <a:rPr lang="en-US" sz="2400" dirty="0" err="1"/>
              <a:t>en</a:t>
            </a:r>
            <a:r>
              <a:rPr lang="en-US" sz="2400" dirty="0"/>
              <a:t> </a:t>
            </a:r>
            <a:r>
              <a:rPr lang="en-US" sz="2400" dirty="0" err="1"/>
              <a:t>faveur</a:t>
            </a:r>
            <a:r>
              <a:rPr lang="en-US" sz="2400" dirty="0"/>
              <a:t> de la </a:t>
            </a:r>
            <a:r>
              <a:rPr lang="en-US" sz="2400" dirty="0" err="1"/>
              <a:t>responsabilité</a:t>
            </a:r>
            <a:r>
              <a:rPr lang="en-US" sz="2400" dirty="0"/>
              <a:t> </a:t>
            </a:r>
            <a:r>
              <a:rPr lang="en-US" sz="2400" dirty="0" err="1"/>
              <a:t>sociale</a:t>
            </a:r>
            <a:r>
              <a:rPr lang="en-US" sz="2400" dirty="0"/>
              <a:t> et de </a:t>
            </a:r>
            <a:r>
              <a:rPr lang="en-US" sz="2400" dirty="0" err="1"/>
              <a:t>l'élaboration</a:t>
            </a:r>
            <a:r>
              <a:rPr lang="en-US" sz="2400" dirty="0"/>
              <a:t> de politiques ;</a:t>
            </a:r>
          </a:p>
          <a:p>
            <a:pPr lvl="0"/>
            <a:r>
              <a:rPr lang="en-US" sz="2400" dirty="0"/>
              <a:t>Engagement et </a:t>
            </a:r>
            <a:r>
              <a:rPr lang="en-US" sz="2400" dirty="0" err="1"/>
              <a:t>représentation</a:t>
            </a:r>
            <a:r>
              <a:rPr lang="en-US" sz="2400" dirty="0"/>
              <a:t> de la </a:t>
            </a:r>
            <a:r>
              <a:rPr lang="en-US" sz="2400" dirty="0" err="1"/>
              <a:t>communauté</a:t>
            </a:r>
            <a:r>
              <a:rPr lang="en-US" sz="2400" dirty="0"/>
              <a:t> dans les </a:t>
            </a:r>
            <a:r>
              <a:rPr lang="en-US" sz="2400" dirty="0" err="1"/>
              <a:t>mécanismes</a:t>
            </a:r>
            <a:r>
              <a:rPr lang="en-US" sz="2400" dirty="0"/>
              <a:t> de </a:t>
            </a:r>
            <a:r>
              <a:rPr lang="en-US" sz="2400" dirty="0" err="1"/>
              <a:t>gouvernance</a:t>
            </a:r>
            <a:r>
              <a:rPr lang="en-US" sz="2400" dirty="0"/>
              <a:t> et de surveillance </a:t>
            </a:r>
            <a:r>
              <a:rPr lang="en-US" sz="2400" dirty="0" err="1"/>
              <a:t>pertinents</a:t>
            </a:r>
            <a:r>
              <a:rPr lang="en-US" sz="2400" dirty="0"/>
              <a:t> ;</a:t>
            </a:r>
          </a:p>
          <a:p>
            <a:pPr lvl="0"/>
            <a:r>
              <a:rPr lang="en-US" sz="2400" dirty="0" err="1"/>
              <a:t>Suivi</a:t>
            </a:r>
            <a:r>
              <a:rPr lang="en-US" sz="2400" dirty="0"/>
              <a:t> par les OCB de </a:t>
            </a:r>
            <a:r>
              <a:rPr lang="en-US" sz="2400" dirty="0" err="1"/>
              <a:t>l'impact</a:t>
            </a:r>
            <a:r>
              <a:rPr lang="en-US" sz="2400" dirty="0"/>
              <a:t> du COVID-19 sur les </a:t>
            </a:r>
            <a:r>
              <a:rPr lang="en-US" sz="2400" dirty="0" err="1"/>
              <a:t>prestataires</a:t>
            </a:r>
            <a:r>
              <a:rPr lang="en-US" sz="2400" dirty="0"/>
              <a:t> de services de </a:t>
            </a:r>
            <a:r>
              <a:rPr lang="en-US" sz="2400" dirty="0" err="1"/>
              <a:t>santé</a:t>
            </a:r>
            <a:r>
              <a:rPr lang="en-US" sz="2400" dirty="0"/>
              <a:t> dans </a:t>
            </a:r>
            <a:r>
              <a:rPr lang="en-US" sz="2400" dirty="0" err="1"/>
              <a:t>leurs</a:t>
            </a:r>
            <a:r>
              <a:rPr lang="en-US" sz="2400" dirty="0"/>
              <a:t> </a:t>
            </a:r>
            <a:r>
              <a:rPr lang="en-US" sz="2400" dirty="0" err="1"/>
              <a:t>communautés</a:t>
            </a:r>
            <a:r>
              <a:rPr lang="en-US" sz="2400" dirty="0"/>
              <a:t> ; et</a:t>
            </a:r>
          </a:p>
          <a:p>
            <a:pPr lvl="0"/>
            <a:r>
              <a:rPr lang="en-US" sz="2400" dirty="0"/>
              <a:t>Aider les </a:t>
            </a:r>
            <a:r>
              <a:rPr lang="en-US" sz="2400" dirty="0" err="1"/>
              <a:t>communautés</a:t>
            </a:r>
            <a:r>
              <a:rPr lang="en-US" sz="2400" dirty="0"/>
              <a:t> </a:t>
            </a:r>
            <a:r>
              <a:rPr lang="en-US" sz="2400" dirty="0" err="1"/>
              <a:t>à</a:t>
            </a:r>
            <a:r>
              <a:rPr lang="en-US" sz="2400" dirty="0"/>
              <a:t> </a:t>
            </a:r>
            <a:r>
              <a:rPr lang="en-US" sz="2400" dirty="0" err="1"/>
              <a:t>surveiller</a:t>
            </a:r>
            <a:r>
              <a:rPr lang="en-US" sz="2400" dirty="0"/>
              <a:t> et </a:t>
            </a:r>
            <a:r>
              <a:rPr lang="en-US" sz="2400" dirty="0" err="1"/>
              <a:t>à</a:t>
            </a:r>
            <a:r>
              <a:rPr lang="en-US" sz="2400" dirty="0"/>
              <a:t> signaler les ruptures de stock, la </a:t>
            </a:r>
            <a:r>
              <a:rPr lang="en-US" sz="2400" dirty="0" err="1"/>
              <a:t>qualité</a:t>
            </a:r>
            <a:r>
              <a:rPr lang="en-US" sz="2400" dirty="0"/>
              <a:t> des services et les violations des droits </a:t>
            </a:r>
            <a:r>
              <a:rPr lang="en-US" sz="2400" dirty="0" err="1"/>
              <a:t>humains</a:t>
            </a:r>
            <a:r>
              <a:rPr lang="en-US" sz="2400" dirty="0"/>
              <a:t>.</a:t>
            </a:r>
          </a:p>
          <a:p>
            <a:endParaRPr lang="en-US" sz="2400" dirty="0"/>
          </a:p>
          <a:p>
            <a:endParaRPr lang="en-US" dirty="0"/>
          </a:p>
        </p:txBody>
      </p:sp>
      <p:pic>
        <p:nvPicPr>
          <p:cNvPr id="4" name="Picture 3" descr="A picture containing drawing&#10;&#10;Description automatically generated">
            <a:extLst>
              <a:ext uri="{FF2B5EF4-FFF2-40B4-BE49-F238E27FC236}">
                <a16:creationId xmlns:a16="http://schemas.microsoft.com/office/drawing/2014/main" id="{C81AE086-5F87-7F45-859F-281B1B09F774}"/>
              </a:ext>
            </a:extLst>
          </p:cNvPr>
          <p:cNvPicPr>
            <a:picLocks noChangeAspect="1"/>
          </p:cNvPicPr>
          <p:nvPr/>
        </p:nvPicPr>
        <p:blipFill>
          <a:blip r:embed="rId2"/>
          <a:stretch>
            <a:fillRect/>
          </a:stretch>
        </p:blipFill>
        <p:spPr>
          <a:xfrm>
            <a:off x="11020875" y="166716"/>
            <a:ext cx="836507" cy="356616"/>
          </a:xfrm>
          <a:prstGeom prst="rect">
            <a:avLst/>
          </a:prstGeom>
        </p:spPr>
      </p:pic>
      <p:sp>
        <p:nvSpPr>
          <p:cNvPr id="7" name="Title 1">
            <a:extLst>
              <a:ext uri="{FF2B5EF4-FFF2-40B4-BE49-F238E27FC236}">
                <a16:creationId xmlns:a16="http://schemas.microsoft.com/office/drawing/2014/main" id="{CC04C6C3-4561-3B49-B6BD-CC27B3E6DABC}"/>
              </a:ext>
            </a:extLst>
          </p:cNvPr>
          <p:cNvSpPr txBox="1">
            <a:spLocks/>
          </p:cNvSpPr>
          <p:nvPr/>
        </p:nvSpPr>
        <p:spPr>
          <a:xfrm>
            <a:off x="990600" y="5175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err="1"/>
              <a:t>Quelles</a:t>
            </a:r>
            <a:r>
              <a:rPr lang="en-US" dirty="0"/>
              <a:t> </a:t>
            </a:r>
            <a:r>
              <a:rPr lang="en-US" dirty="0" err="1"/>
              <a:t>activites</a:t>
            </a:r>
            <a:r>
              <a:rPr lang="en-US" dirty="0"/>
              <a:t> de SC le C19RM </a:t>
            </a:r>
            <a:r>
              <a:rPr lang="en-US" dirty="0" err="1"/>
              <a:t>peut</a:t>
            </a:r>
            <a:r>
              <a:rPr lang="en-US" dirty="0"/>
              <a:t> financer) (2)</a:t>
            </a:r>
          </a:p>
        </p:txBody>
      </p:sp>
    </p:spTree>
    <p:extLst>
      <p:ext uri="{BB962C8B-B14F-4D97-AF65-F5344CB8AC3E}">
        <p14:creationId xmlns:p14="http://schemas.microsoft.com/office/powerpoint/2010/main" val="1992072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1E1B9-BDE6-C647-A002-C637180E54CA}"/>
              </a:ext>
            </a:extLst>
          </p:cNvPr>
          <p:cNvSpPr>
            <a:spLocks noGrp="1"/>
          </p:cNvSpPr>
          <p:nvPr>
            <p:ph type="title"/>
          </p:nvPr>
        </p:nvSpPr>
        <p:spPr/>
        <p:txBody>
          <a:bodyPr/>
          <a:lstStyle/>
          <a:p>
            <a:r>
              <a:rPr lang="en-US" dirty="0"/>
              <a:t>Que faire MAINTENANT!</a:t>
            </a:r>
          </a:p>
        </p:txBody>
      </p:sp>
      <p:sp>
        <p:nvSpPr>
          <p:cNvPr id="3" name="Content Placeholder 2">
            <a:extLst>
              <a:ext uri="{FF2B5EF4-FFF2-40B4-BE49-F238E27FC236}">
                <a16:creationId xmlns:a16="http://schemas.microsoft.com/office/drawing/2014/main" id="{2EABA9F5-DCD0-0947-9514-A766ED31AAD7}"/>
              </a:ext>
            </a:extLst>
          </p:cNvPr>
          <p:cNvSpPr>
            <a:spLocks noGrp="1"/>
          </p:cNvSpPr>
          <p:nvPr>
            <p:ph idx="1"/>
          </p:nvPr>
        </p:nvSpPr>
        <p:spPr>
          <a:xfrm>
            <a:off x="838200" y="1415721"/>
            <a:ext cx="10515600" cy="4351338"/>
          </a:xfrm>
        </p:spPr>
        <p:txBody>
          <a:bodyPr>
            <a:noAutofit/>
          </a:bodyPr>
          <a:lstStyle/>
          <a:p>
            <a:pPr lvl="0"/>
            <a:r>
              <a:rPr lang="fr-FR" sz="1800" b="1" dirty="0"/>
              <a:t>N'attendez pas qu'on vous demande de participer </a:t>
            </a:r>
            <a:r>
              <a:rPr lang="fr-FR" sz="1800" dirty="0"/>
              <a:t>! Contactez sans tarder votre équipe de rédaction C19RM. Soyez en contact avec vos représentants CCM CSO pour obtenir des informations de contact et incluez les problèmes des Populations Clés dans les discussions. </a:t>
            </a:r>
          </a:p>
          <a:p>
            <a:pPr lvl="0"/>
            <a:r>
              <a:rPr lang="fr-FR" sz="1800" dirty="0"/>
              <a:t>Rappelez à votre CCM que le </a:t>
            </a:r>
            <a:r>
              <a:rPr lang="fr-FR" sz="1800" b="1" dirty="0"/>
              <a:t>SC est un processus indépendant et continu</a:t>
            </a:r>
            <a:r>
              <a:rPr lang="fr-FR" sz="1800" dirty="0"/>
              <a:t>, et non un événement ou un rapport ponctuel. La collecte de données, l'analyse, les rapports et la résolution de problèmes auront lieu régulièrement tout au long de l'année. Les données CLM générées par la communauté sont crédibles et doivent être pondérées de la même manière que les informations provenant des systèmes de données gouvernementaux (rappelez-vous : il est essentiel que les données du SC restent indépendantes des systèmes de données gouvernementaux).</a:t>
            </a:r>
          </a:p>
          <a:p>
            <a:pPr lvl="0"/>
            <a:r>
              <a:rPr lang="fr-FR" sz="1800" b="1" dirty="0"/>
              <a:t>Regardez le budget</a:t>
            </a:r>
            <a:r>
              <a:rPr lang="fr-FR" sz="1800" dirty="0"/>
              <a:t>. Le SC doit vraiment être dirigé par les communautés, ce qui signifie que le financement de ce travail doit aller directement aux organisations communautaires. Si le financement du SC est versé à une institution dont le travail est surveillé (comme le gouvernement), cela créera un conflit d'intérêts inacceptable. Encore une fois, les communautés décident de ce qui doit être suivi – le SC est différent du suivi et évaluation (S&amp;E), et le SC nécessite donc son propre budget.</a:t>
            </a:r>
          </a:p>
          <a:p>
            <a:pPr lvl="0"/>
            <a:r>
              <a:rPr lang="fr-FR" sz="1800" dirty="0"/>
              <a:t>Rappelez aux parties prenantes sceptiques que le SC n'est pas seulement la pour faire du </a:t>
            </a:r>
            <a:r>
              <a:rPr lang="fr-FR" sz="1800" dirty="0" err="1"/>
              <a:t>watchdogg</a:t>
            </a:r>
            <a:r>
              <a:rPr lang="fr-FR" sz="1800" dirty="0"/>
              <a:t>, et qu'il est bien plus. </a:t>
            </a:r>
            <a:r>
              <a:rPr lang="fr-FR" sz="1800" b="1" dirty="0"/>
              <a:t>Le SC est un processus collaboratif dans lequel toutes les parties prenantes analysent les résultats et </a:t>
            </a:r>
            <a:r>
              <a:rPr lang="fr-FR" sz="1800" b="1" dirty="0" err="1"/>
              <a:t>co</a:t>
            </a:r>
            <a:r>
              <a:rPr lang="fr-FR" sz="1800" b="1" dirty="0"/>
              <a:t>-créent des solutions pour obtenir les meilleurs résultats possibles</a:t>
            </a:r>
            <a:r>
              <a:rPr lang="fr-FR" sz="1800" dirty="0"/>
              <a:t>. Bien qu'il s'agisse d'un processus indépendant, il apporte une valeur considérable sur les résultats globaux de la santé et donc sur l'impact du programme.</a:t>
            </a:r>
          </a:p>
          <a:p>
            <a:pPr lvl="0"/>
            <a:endParaRPr lang="en-US" sz="1800" dirty="0"/>
          </a:p>
        </p:txBody>
      </p:sp>
      <p:pic>
        <p:nvPicPr>
          <p:cNvPr id="4" name="Picture 3" descr="A picture containing drawing&#10;&#10;Description automatically generated">
            <a:extLst>
              <a:ext uri="{FF2B5EF4-FFF2-40B4-BE49-F238E27FC236}">
                <a16:creationId xmlns:a16="http://schemas.microsoft.com/office/drawing/2014/main" id="{F13E9B02-DB49-4342-BB55-B4A1C5532723}"/>
              </a:ext>
            </a:extLst>
          </p:cNvPr>
          <p:cNvPicPr>
            <a:picLocks noChangeAspect="1"/>
          </p:cNvPicPr>
          <p:nvPr/>
        </p:nvPicPr>
        <p:blipFill>
          <a:blip r:embed="rId2"/>
          <a:stretch>
            <a:fillRect/>
          </a:stretch>
        </p:blipFill>
        <p:spPr>
          <a:xfrm>
            <a:off x="11020875" y="166716"/>
            <a:ext cx="836507" cy="356616"/>
          </a:xfrm>
          <a:prstGeom prst="rect">
            <a:avLst/>
          </a:prstGeom>
        </p:spPr>
      </p:pic>
    </p:spTree>
    <p:extLst>
      <p:ext uri="{BB962C8B-B14F-4D97-AF65-F5344CB8AC3E}">
        <p14:creationId xmlns:p14="http://schemas.microsoft.com/office/powerpoint/2010/main" val="7620364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733645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C7C89-DB8C-8949-828E-D58246454537}"/>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CD1DCB82-DD61-1245-95E1-15410ED7B292}"/>
              </a:ext>
            </a:extLst>
          </p:cNvPr>
          <p:cNvSpPr>
            <a:spLocks noGrp="1"/>
          </p:cNvSpPr>
          <p:nvPr>
            <p:ph idx="1"/>
          </p:nvPr>
        </p:nvSpPr>
        <p:spPr/>
        <p:txBody>
          <a:bodyPr>
            <a:normAutofit lnSpcReduction="10000"/>
          </a:bodyPr>
          <a:lstStyle/>
          <a:p>
            <a:pPr marL="0" indent="0">
              <a:buNone/>
            </a:pPr>
            <a:r>
              <a:rPr lang="en-US" dirty="0"/>
              <a:t>1. </a:t>
            </a:r>
            <a:r>
              <a:rPr lang="en-US" dirty="0" err="1"/>
              <a:t>Qu’est</a:t>
            </a:r>
            <a:r>
              <a:rPr lang="en-US" dirty="0"/>
              <a:t> </a:t>
            </a:r>
            <a:r>
              <a:rPr lang="en-US" dirty="0" err="1"/>
              <a:t>ce</a:t>
            </a:r>
            <a:r>
              <a:rPr lang="en-US" dirty="0"/>
              <a:t> que le </a:t>
            </a:r>
            <a:r>
              <a:rPr lang="en-US" dirty="0" err="1"/>
              <a:t>suivi</a:t>
            </a:r>
            <a:r>
              <a:rPr lang="en-US" dirty="0"/>
              <a:t> </a:t>
            </a:r>
            <a:r>
              <a:rPr lang="en-US" dirty="0" err="1"/>
              <a:t>communautaire</a:t>
            </a:r>
            <a:r>
              <a:rPr lang="en-US" dirty="0"/>
              <a:t>? (</a:t>
            </a:r>
            <a:r>
              <a:rPr lang="en-US" i="1" dirty="0" err="1"/>
              <a:t>Qu’est</a:t>
            </a:r>
            <a:r>
              <a:rPr lang="en-US" i="1" dirty="0"/>
              <a:t> </a:t>
            </a:r>
            <a:r>
              <a:rPr lang="en-US" i="1" dirty="0" err="1"/>
              <a:t>ce</a:t>
            </a:r>
            <a:r>
              <a:rPr lang="en-US" i="1" dirty="0"/>
              <a:t> qui ne </a:t>
            </a:r>
            <a:r>
              <a:rPr lang="en-US" i="1" dirty="0" err="1"/>
              <a:t>l’est</a:t>
            </a:r>
            <a:r>
              <a:rPr lang="en-US" i="1" dirty="0"/>
              <a:t> pas ;  </a:t>
            </a:r>
            <a:r>
              <a:rPr lang="en-US" i="1" dirty="0" err="1"/>
              <a:t>quel</a:t>
            </a:r>
            <a:r>
              <a:rPr lang="en-US" i="1" dirty="0"/>
              <a:t> </a:t>
            </a:r>
            <a:r>
              <a:rPr lang="en-US" i="1" dirty="0" err="1"/>
              <a:t>est</a:t>
            </a:r>
            <a:r>
              <a:rPr lang="en-US" i="1" dirty="0"/>
              <a:t> </a:t>
            </a:r>
            <a:r>
              <a:rPr lang="en-US" i="1" dirty="0" err="1"/>
              <a:t>l’impact</a:t>
            </a:r>
            <a:r>
              <a:rPr lang="en-US" i="1" dirty="0"/>
              <a:t>?)</a:t>
            </a:r>
            <a:endParaRPr lang="en-US" dirty="0"/>
          </a:p>
          <a:p>
            <a:pPr marL="0" indent="0">
              <a:buNone/>
            </a:pPr>
            <a:r>
              <a:rPr lang="en-US" dirty="0"/>
              <a:t>2. C19RM </a:t>
            </a:r>
            <a:r>
              <a:rPr lang="en-US" dirty="0" err="1"/>
              <a:t>mandat</a:t>
            </a:r>
            <a:r>
              <a:rPr lang="en-US" dirty="0"/>
              <a:t> pour le </a:t>
            </a:r>
            <a:r>
              <a:rPr lang="en-US" dirty="0" err="1"/>
              <a:t>suivi</a:t>
            </a:r>
            <a:r>
              <a:rPr lang="en-US" dirty="0"/>
              <a:t> </a:t>
            </a:r>
            <a:r>
              <a:rPr lang="en-US" dirty="0" err="1"/>
              <a:t>communautaire</a:t>
            </a:r>
            <a:endParaRPr lang="en-US" i="1" dirty="0"/>
          </a:p>
          <a:p>
            <a:pPr marL="0" indent="0">
              <a:buNone/>
            </a:pPr>
            <a:r>
              <a:rPr lang="en-US" dirty="0"/>
              <a:t>3. Comment </a:t>
            </a:r>
            <a:r>
              <a:rPr lang="en-US" dirty="0" err="1"/>
              <a:t>concevoir</a:t>
            </a:r>
            <a:r>
              <a:rPr lang="en-US" dirty="0"/>
              <a:t>, </a:t>
            </a:r>
            <a:r>
              <a:rPr lang="en-US" dirty="0" err="1"/>
              <a:t>planifier</a:t>
            </a:r>
            <a:r>
              <a:rPr lang="en-US" dirty="0"/>
              <a:t> et </a:t>
            </a:r>
            <a:r>
              <a:rPr lang="en-US" dirty="0" err="1"/>
              <a:t>chiffrer</a:t>
            </a:r>
            <a:r>
              <a:rPr lang="en-US" dirty="0"/>
              <a:t> les </a:t>
            </a:r>
            <a:r>
              <a:rPr lang="en-US" dirty="0" err="1"/>
              <a:t>programmes</a:t>
            </a:r>
            <a:r>
              <a:rPr lang="en-US" dirty="0"/>
              <a:t> de </a:t>
            </a:r>
            <a:r>
              <a:rPr lang="en-US" dirty="0" err="1"/>
              <a:t>suivi</a:t>
            </a:r>
            <a:r>
              <a:rPr lang="en-US" dirty="0"/>
              <a:t> </a:t>
            </a:r>
            <a:r>
              <a:rPr lang="en-US" dirty="0" err="1"/>
              <a:t>communautaire</a:t>
            </a:r>
            <a:endParaRPr lang="en-US" dirty="0"/>
          </a:p>
          <a:p>
            <a:r>
              <a:rPr lang="en-US" dirty="0"/>
              <a:t>Un </a:t>
            </a:r>
            <a:r>
              <a:rPr lang="en-US" dirty="0" err="1"/>
              <a:t>modèle</a:t>
            </a:r>
            <a:r>
              <a:rPr lang="en-US" dirty="0"/>
              <a:t> CLM (</a:t>
            </a:r>
            <a:r>
              <a:rPr lang="en-US" dirty="0" err="1"/>
              <a:t>éduquer</a:t>
            </a:r>
            <a:r>
              <a:rPr lang="en-US" dirty="0"/>
              <a:t>, </a:t>
            </a:r>
            <a:r>
              <a:rPr lang="en-US" dirty="0" err="1"/>
              <a:t>rassembler</a:t>
            </a:r>
            <a:r>
              <a:rPr lang="en-US" dirty="0"/>
              <a:t> les </a:t>
            </a:r>
            <a:r>
              <a:rPr lang="en-US" dirty="0" err="1"/>
              <a:t>donnees</a:t>
            </a:r>
            <a:r>
              <a:rPr lang="en-US" dirty="0"/>
              <a:t>, engagement et plaidoyer)</a:t>
            </a:r>
          </a:p>
          <a:p>
            <a:r>
              <a:rPr lang="en-US" dirty="0"/>
              <a:t>Des </a:t>
            </a:r>
            <a:r>
              <a:rPr lang="en-US" dirty="0" err="1"/>
              <a:t>ressources</a:t>
            </a:r>
            <a:r>
              <a:rPr lang="en-US" dirty="0"/>
              <a:t> </a:t>
            </a:r>
            <a:r>
              <a:rPr lang="en-US" dirty="0" err="1"/>
              <a:t>très</a:t>
            </a:r>
            <a:r>
              <a:rPr lang="en-US" dirty="0"/>
              <a:t> pratiques (</a:t>
            </a:r>
            <a:r>
              <a:rPr lang="en-US" dirty="0" err="1"/>
              <a:t>exemples</a:t>
            </a:r>
            <a:r>
              <a:rPr lang="en-US" dirty="0"/>
              <a:t> </a:t>
            </a:r>
            <a:r>
              <a:rPr lang="en-US" dirty="0" err="1"/>
              <a:t>d'indicateurs</a:t>
            </a:r>
            <a:r>
              <a:rPr lang="en-US" dirty="0"/>
              <a:t>, </a:t>
            </a:r>
            <a:r>
              <a:rPr lang="en-US" dirty="0" err="1"/>
              <a:t>ou</a:t>
            </a:r>
            <a:r>
              <a:rPr lang="en-US" dirty="0"/>
              <a:t> de budget)</a:t>
            </a:r>
          </a:p>
          <a:p>
            <a:r>
              <a:rPr lang="en-US" dirty="0" err="1"/>
              <a:t>Éthique</a:t>
            </a:r>
            <a:r>
              <a:rPr lang="en-US" dirty="0"/>
              <a:t> et </a:t>
            </a:r>
            <a:r>
              <a:rPr lang="en-US" dirty="0" err="1"/>
              <a:t>confidentialité</a:t>
            </a:r>
            <a:endParaRPr lang="en-US" dirty="0"/>
          </a:p>
          <a:p>
            <a:pPr marL="0" indent="0">
              <a:buNone/>
            </a:pPr>
            <a:r>
              <a:rPr lang="en-US" dirty="0"/>
              <a:t>4. Études de </a:t>
            </a:r>
            <a:r>
              <a:rPr lang="en-US" dirty="0" err="1"/>
              <a:t>cas</a:t>
            </a:r>
            <a:endParaRPr lang="en-US" dirty="0"/>
          </a:p>
          <a:p>
            <a:endParaRPr lang="en-US" dirty="0"/>
          </a:p>
        </p:txBody>
      </p:sp>
      <p:pic>
        <p:nvPicPr>
          <p:cNvPr id="4" name="Picture 3" descr="A picture containing drawing&#10;&#10;Description automatically generated">
            <a:extLst>
              <a:ext uri="{FF2B5EF4-FFF2-40B4-BE49-F238E27FC236}">
                <a16:creationId xmlns:a16="http://schemas.microsoft.com/office/drawing/2014/main" id="{A0B846EA-DB15-AB4A-AF9D-99F1D11645E5}"/>
              </a:ext>
            </a:extLst>
          </p:cNvPr>
          <p:cNvPicPr>
            <a:picLocks noChangeAspect="1"/>
          </p:cNvPicPr>
          <p:nvPr/>
        </p:nvPicPr>
        <p:blipFill>
          <a:blip r:embed="rId3"/>
          <a:stretch>
            <a:fillRect/>
          </a:stretch>
        </p:blipFill>
        <p:spPr>
          <a:xfrm>
            <a:off x="11020875" y="166716"/>
            <a:ext cx="836507" cy="356616"/>
          </a:xfrm>
          <a:prstGeom prst="rect">
            <a:avLst/>
          </a:prstGeom>
        </p:spPr>
      </p:pic>
    </p:spTree>
    <p:extLst>
      <p:ext uri="{BB962C8B-B14F-4D97-AF65-F5344CB8AC3E}">
        <p14:creationId xmlns:p14="http://schemas.microsoft.com/office/powerpoint/2010/main" val="1545543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EF347-28BD-CA4B-A445-31203082829E}"/>
              </a:ext>
            </a:extLst>
          </p:cNvPr>
          <p:cNvSpPr>
            <a:spLocks noGrp="1"/>
          </p:cNvSpPr>
          <p:nvPr>
            <p:ph type="title"/>
          </p:nvPr>
        </p:nvSpPr>
        <p:spPr>
          <a:xfrm>
            <a:off x="838200" y="279400"/>
            <a:ext cx="10515600" cy="1325563"/>
          </a:xfrm>
        </p:spPr>
        <p:txBody>
          <a:bodyPr/>
          <a:lstStyle/>
          <a:p>
            <a:r>
              <a:rPr lang="en-US" dirty="0" err="1"/>
              <a:t>Mecanisme</a:t>
            </a:r>
            <a:r>
              <a:rPr lang="en-US" dirty="0"/>
              <a:t> du COVID-19(C19RM)</a:t>
            </a:r>
          </a:p>
        </p:txBody>
      </p:sp>
      <p:sp>
        <p:nvSpPr>
          <p:cNvPr id="3" name="Content Placeholder 2">
            <a:extLst>
              <a:ext uri="{FF2B5EF4-FFF2-40B4-BE49-F238E27FC236}">
                <a16:creationId xmlns:a16="http://schemas.microsoft.com/office/drawing/2014/main" id="{19805984-C43C-2B4E-BFDF-F20988A04BF1}"/>
              </a:ext>
            </a:extLst>
          </p:cNvPr>
          <p:cNvSpPr>
            <a:spLocks noGrp="1"/>
          </p:cNvSpPr>
          <p:nvPr>
            <p:ph idx="1"/>
          </p:nvPr>
        </p:nvSpPr>
        <p:spPr>
          <a:xfrm>
            <a:off x="838200" y="1604963"/>
            <a:ext cx="10515600" cy="4351338"/>
          </a:xfrm>
        </p:spPr>
        <p:txBody>
          <a:bodyPr/>
          <a:lstStyle/>
          <a:p>
            <a:r>
              <a:rPr lang="en-US" sz="2400" dirty="0"/>
              <a:t>Avril 2021, le Fonds </a:t>
            </a:r>
            <a:r>
              <a:rPr lang="en-US" sz="2400" dirty="0" err="1"/>
              <a:t>mondial</a:t>
            </a:r>
            <a:r>
              <a:rPr lang="en-US" sz="2400" dirty="0"/>
              <a:t> de </a:t>
            </a:r>
            <a:r>
              <a:rPr lang="en-US" sz="2400" dirty="0" err="1"/>
              <a:t>lutte</a:t>
            </a:r>
            <a:r>
              <a:rPr lang="en-US" sz="2400" dirty="0"/>
              <a:t> </a:t>
            </a:r>
            <a:r>
              <a:rPr lang="en-US" sz="2400" dirty="0" err="1"/>
              <a:t>contre</a:t>
            </a:r>
            <a:r>
              <a:rPr lang="en-US" sz="2400" dirty="0"/>
              <a:t> le </a:t>
            </a:r>
            <a:r>
              <a:rPr lang="en-US" sz="2400" dirty="0" err="1"/>
              <a:t>sida</a:t>
            </a:r>
            <a:r>
              <a:rPr lang="en-US" sz="2400" dirty="0"/>
              <a:t>, la </a:t>
            </a:r>
            <a:r>
              <a:rPr lang="en-US" sz="2400" dirty="0" err="1"/>
              <a:t>tuberculose</a:t>
            </a:r>
            <a:r>
              <a:rPr lang="en-US" sz="2400" dirty="0"/>
              <a:t> et le </a:t>
            </a:r>
            <a:r>
              <a:rPr lang="en-US" sz="2400" dirty="0" err="1"/>
              <a:t>paludisme</a:t>
            </a:r>
            <a:r>
              <a:rPr lang="en-US" sz="2400" dirty="0"/>
              <a:t> (le Fonds </a:t>
            </a:r>
            <a:r>
              <a:rPr lang="en-US" sz="2400" dirty="0" err="1"/>
              <a:t>mondial</a:t>
            </a:r>
            <a:r>
              <a:rPr lang="en-US" sz="2400" dirty="0"/>
              <a:t>) a </a:t>
            </a:r>
            <a:r>
              <a:rPr lang="en-US" sz="2400" dirty="0" err="1"/>
              <a:t>lancé</a:t>
            </a:r>
            <a:r>
              <a:rPr lang="en-US" sz="2400" dirty="0"/>
              <a:t> la </a:t>
            </a:r>
            <a:r>
              <a:rPr lang="en-US" sz="2400" dirty="0" err="1"/>
              <a:t>deuxième</a:t>
            </a:r>
            <a:r>
              <a:rPr lang="en-US" sz="2400" dirty="0"/>
              <a:t> phase du </a:t>
            </a:r>
            <a:r>
              <a:rPr lang="en-US" sz="2400" dirty="0" err="1"/>
              <a:t>mécanisme</a:t>
            </a:r>
            <a:r>
              <a:rPr lang="en-US" sz="2400" dirty="0"/>
              <a:t> de </a:t>
            </a:r>
            <a:r>
              <a:rPr lang="en-US" sz="2400" dirty="0" err="1"/>
              <a:t>réponse</a:t>
            </a:r>
            <a:r>
              <a:rPr lang="en-US" sz="2400" dirty="0"/>
              <a:t> COVID-19 (C19RM)</a:t>
            </a:r>
          </a:p>
          <a:p>
            <a:r>
              <a:rPr lang="en-US" sz="2400" dirty="0" err="1"/>
              <a:t>Priorite</a:t>
            </a:r>
            <a:r>
              <a:rPr lang="en-US" sz="2400" dirty="0"/>
              <a:t> </a:t>
            </a:r>
            <a:r>
              <a:rPr lang="en-US" sz="2400" dirty="0" err="1"/>
              <a:t>à</a:t>
            </a:r>
            <a:r>
              <a:rPr lang="en-US" sz="2400" dirty="0"/>
              <a:t> </a:t>
            </a:r>
            <a:r>
              <a:rPr lang="en-US" sz="2400" dirty="0" err="1"/>
              <a:t>une</a:t>
            </a:r>
            <a:r>
              <a:rPr lang="en-US" sz="2400" dirty="0"/>
              <a:t> </a:t>
            </a:r>
            <a:r>
              <a:rPr lang="en-US" sz="2400" dirty="0" err="1"/>
              <a:t>série</a:t>
            </a:r>
            <a:r>
              <a:rPr lang="en-US" sz="2400" dirty="0"/>
              <a:t> </a:t>
            </a:r>
            <a:r>
              <a:rPr lang="en-US" sz="2400" dirty="0" err="1"/>
              <a:t>d'initiatives</a:t>
            </a:r>
            <a:r>
              <a:rPr lang="en-US" sz="2400" dirty="0"/>
              <a:t> </a:t>
            </a:r>
            <a:r>
              <a:rPr lang="en-US" sz="2400" dirty="0" err="1"/>
              <a:t>visant</a:t>
            </a:r>
            <a:r>
              <a:rPr lang="en-US" sz="2400" dirty="0"/>
              <a:t> </a:t>
            </a:r>
            <a:r>
              <a:rPr lang="en-US" sz="2400" dirty="0" err="1"/>
              <a:t>à</a:t>
            </a:r>
            <a:r>
              <a:rPr lang="en-US" sz="2400" dirty="0"/>
              <a:t> </a:t>
            </a:r>
            <a:r>
              <a:rPr lang="en-US" sz="2400" dirty="0" err="1"/>
              <a:t>mieux</a:t>
            </a:r>
            <a:r>
              <a:rPr lang="en-US" sz="2400" dirty="0"/>
              <a:t> </a:t>
            </a:r>
            <a:r>
              <a:rPr lang="en-US" sz="2400" dirty="0" err="1"/>
              <a:t>comprendre</a:t>
            </a:r>
            <a:r>
              <a:rPr lang="en-US" sz="2400" dirty="0"/>
              <a:t> et </a:t>
            </a:r>
            <a:r>
              <a:rPr lang="en-US" sz="2400" dirty="0" err="1"/>
              <a:t>atténuer</a:t>
            </a:r>
            <a:r>
              <a:rPr lang="en-US" sz="2400" dirty="0"/>
              <a:t> </a:t>
            </a:r>
            <a:r>
              <a:rPr lang="en-US" sz="2400" dirty="0" err="1"/>
              <a:t>l'impact</a:t>
            </a:r>
            <a:r>
              <a:rPr lang="en-US" sz="2400" dirty="0"/>
              <a:t> de COVID-19 sur les </a:t>
            </a:r>
            <a:r>
              <a:rPr lang="en-US" sz="2400" dirty="0" err="1"/>
              <a:t>personnes</a:t>
            </a:r>
            <a:r>
              <a:rPr lang="en-US" sz="2400" dirty="0"/>
              <a:t> </a:t>
            </a:r>
            <a:r>
              <a:rPr lang="en-US" sz="2400" dirty="0" err="1"/>
              <a:t>touchées</a:t>
            </a:r>
            <a:r>
              <a:rPr lang="en-US" sz="2400" dirty="0"/>
              <a:t> par les trois maladies – y </a:t>
            </a:r>
            <a:r>
              <a:rPr lang="en-US" sz="2400" dirty="0" err="1"/>
              <a:t>compris</a:t>
            </a:r>
            <a:r>
              <a:rPr lang="en-US" sz="2400" dirty="0"/>
              <a:t> via le </a:t>
            </a:r>
            <a:r>
              <a:rPr lang="en-US" sz="2400" b="1" dirty="0" err="1"/>
              <a:t>suivi</a:t>
            </a:r>
            <a:r>
              <a:rPr lang="en-US" sz="2400" b="1" dirty="0"/>
              <a:t> </a:t>
            </a:r>
            <a:r>
              <a:rPr lang="en-US" sz="2400" b="1" dirty="0" err="1"/>
              <a:t>communautaire</a:t>
            </a:r>
            <a:endParaRPr lang="en-US" b="1" dirty="0"/>
          </a:p>
        </p:txBody>
      </p:sp>
      <p:pic>
        <p:nvPicPr>
          <p:cNvPr id="5" name="Picture 4" descr="A picture containing drawing&#10;&#10;Description automatically generated">
            <a:extLst>
              <a:ext uri="{FF2B5EF4-FFF2-40B4-BE49-F238E27FC236}">
                <a16:creationId xmlns:a16="http://schemas.microsoft.com/office/drawing/2014/main" id="{C14D8803-BEC6-4145-8414-341AC6EBD1E3}"/>
              </a:ext>
            </a:extLst>
          </p:cNvPr>
          <p:cNvPicPr>
            <a:picLocks noChangeAspect="1"/>
          </p:cNvPicPr>
          <p:nvPr/>
        </p:nvPicPr>
        <p:blipFill>
          <a:blip r:embed="rId3"/>
          <a:stretch>
            <a:fillRect/>
          </a:stretch>
        </p:blipFill>
        <p:spPr>
          <a:xfrm>
            <a:off x="11020875" y="166716"/>
            <a:ext cx="836507" cy="356616"/>
          </a:xfrm>
          <a:prstGeom prst="rect">
            <a:avLst/>
          </a:prstGeom>
        </p:spPr>
      </p:pic>
      <p:sp>
        <p:nvSpPr>
          <p:cNvPr id="6" name="Rectangle à coins arrondis 2">
            <a:extLst>
              <a:ext uri="{FF2B5EF4-FFF2-40B4-BE49-F238E27FC236}">
                <a16:creationId xmlns:a16="http://schemas.microsoft.com/office/drawing/2014/main" id="{687064D4-8DF1-4A4C-8426-7870D8C10A63}"/>
              </a:ext>
            </a:extLst>
          </p:cNvPr>
          <p:cNvSpPr/>
          <p:nvPr/>
        </p:nvSpPr>
        <p:spPr>
          <a:xfrm>
            <a:off x="4060190" y="3618865"/>
            <a:ext cx="6002020" cy="2959735"/>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nSpc>
                <a:spcPct val="107000"/>
              </a:lnSpc>
              <a:spcBef>
                <a:spcPts val="0"/>
              </a:spcBef>
              <a:spcAft>
                <a:spcPts val="800"/>
              </a:spcAft>
            </a:pPr>
            <a:r>
              <a:rPr lang="fr-FR" sz="1400" b="1" dirty="0">
                <a:effectLst/>
                <a:latin typeface="Arial" panose="020B0604020202020204" pitchFamily="34" charset="0"/>
                <a:ea typeface="Calibri" panose="020F0502020204030204" pitchFamily="34" charset="0"/>
                <a:cs typeface="Times New Roman" panose="02020603050405020304" pitchFamily="18" charset="0"/>
              </a:rPr>
              <a:t>Les investissements éligibles pour C19RM sont :</a:t>
            </a:r>
            <a:endParaRPr lang="en-US" sz="1400" dirty="0">
              <a:effectLst/>
              <a:ea typeface="Calibri" panose="020F0502020204030204" pitchFamily="34" charset="0"/>
              <a:cs typeface="Times New Roman" panose="02020603050405020304" pitchFamily="18" charset="0"/>
            </a:endParaRPr>
          </a:p>
          <a:p>
            <a:pPr marL="318770" marR="0" indent="-228600">
              <a:lnSpc>
                <a:spcPct val="107000"/>
              </a:lnSpc>
              <a:spcBef>
                <a:spcPts val="0"/>
              </a:spcBef>
              <a:spcAft>
                <a:spcPts val="0"/>
              </a:spcAft>
            </a:pPr>
            <a:r>
              <a:rPr lang="fr-FR" sz="1400" dirty="0">
                <a:effectLst/>
                <a:latin typeface="Arial" panose="020B0604020202020204" pitchFamily="34" charset="0"/>
                <a:ea typeface="Calibri" panose="020F0502020204030204" pitchFamily="34" charset="0"/>
                <a:cs typeface="Times New Roman" panose="02020603050405020304" pitchFamily="18" charset="0"/>
              </a:rPr>
              <a:t>Les interventions de contrôle et d'endiguement de la COVID-19, telles que le dépistage et le traitement, la fourniture d'équipements de protection individuelle (EPI), les communications et autres mesures de santé publique et sociales (MSPS);</a:t>
            </a:r>
            <a:endParaRPr lang="en-US" sz="1400" dirty="0">
              <a:effectLst/>
              <a:ea typeface="Calibri" panose="020F0502020204030204" pitchFamily="34" charset="0"/>
              <a:cs typeface="Times New Roman" panose="02020603050405020304" pitchFamily="18" charset="0"/>
            </a:endParaRPr>
          </a:p>
          <a:p>
            <a:pPr marL="318770" marR="0" indent="-228600">
              <a:lnSpc>
                <a:spcPct val="107000"/>
              </a:lnSpc>
              <a:spcBef>
                <a:spcPts val="0"/>
              </a:spcBef>
              <a:spcAft>
                <a:spcPts val="0"/>
              </a:spcAft>
            </a:pPr>
            <a:r>
              <a:rPr lang="fr-FR" sz="1400" dirty="0">
                <a:effectLst/>
                <a:latin typeface="Arial" panose="020B0604020202020204" pitchFamily="34" charset="0"/>
                <a:ea typeface="Calibri" panose="020F0502020204030204" pitchFamily="34" charset="0"/>
                <a:cs typeface="Times New Roman" panose="02020603050405020304" pitchFamily="18" charset="0"/>
              </a:rPr>
              <a:t>Les activités visant à atténuer les effets de la pandémie de COVID-19 sur le VIH, la tuberculose et le paludisme ; et</a:t>
            </a:r>
            <a:endParaRPr lang="en-US" sz="1400" dirty="0">
              <a:effectLst/>
              <a:ea typeface="Calibri" panose="020F0502020204030204" pitchFamily="34" charset="0"/>
              <a:cs typeface="Times New Roman" panose="02020603050405020304" pitchFamily="18" charset="0"/>
            </a:endParaRPr>
          </a:p>
          <a:p>
            <a:pPr marL="318770" marR="0" indent="-228600">
              <a:lnSpc>
                <a:spcPct val="107000"/>
              </a:lnSpc>
              <a:spcBef>
                <a:spcPts val="0"/>
              </a:spcBef>
              <a:spcAft>
                <a:spcPts val="800"/>
              </a:spcAft>
            </a:pPr>
            <a:r>
              <a:rPr lang="fr-FR" sz="1400" dirty="0">
                <a:effectLst/>
                <a:latin typeface="Arial" panose="020B0604020202020204" pitchFamily="34" charset="0"/>
                <a:ea typeface="Calibri" panose="020F0502020204030204" pitchFamily="34" charset="0"/>
                <a:cs typeface="Times New Roman" panose="02020603050405020304" pitchFamily="18" charset="0"/>
              </a:rPr>
              <a:t>Un renforcement accru des aspects clés des systèmes de santé et des systèmes communautaires.</a:t>
            </a:r>
            <a:endParaRPr lang="en-US" sz="1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53157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468F5-3412-834B-9F7D-86CCA7064D11}"/>
              </a:ext>
            </a:extLst>
          </p:cNvPr>
          <p:cNvSpPr>
            <a:spLocks noGrp="1"/>
          </p:cNvSpPr>
          <p:nvPr>
            <p:ph type="title"/>
          </p:nvPr>
        </p:nvSpPr>
        <p:spPr/>
        <p:txBody>
          <a:bodyPr/>
          <a:lstStyle/>
          <a:p>
            <a:r>
              <a:rPr lang="en-US" dirty="0"/>
              <a:t>1. </a:t>
            </a:r>
            <a:r>
              <a:rPr lang="en-US" dirty="0" err="1"/>
              <a:t>Qu’est</a:t>
            </a:r>
            <a:r>
              <a:rPr lang="en-US" dirty="0"/>
              <a:t> </a:t>
            </a:r>
            <a:r>
              <a:rPr lang="en-US" dirty="0" err="1"/>
              <a:t>ce</a:t>
            </a:r>
            <a:r>
              <a:rPr lang="en-US" dirty="0"/>
              <a:t> que le </a:t>
            </a:r>
            <a:r>
              <a:rPr lang="en-US" dirty="0" err="1"/>
              <a:t>suivi</a:t>
            </a:r>
            <a:r>
              <a:rPr lang="en-US" dirty="0"/>
              <a:t> </a:t>
            </a:r>
            <a:r>
              <a:rPr lang="en-US" dirty="0" err="1"/>
              <a:t>communautaire</a:t>
            </a:r>
            <a:r>
              <a:rPr lang="en-US" dirty="0"/>
              <a:t>?</a:t>
            </a:r>
          </a:p>
        </p:txBody>
      </p:sp>
      <p:sp>
        <p:nvSpPr>
          <p:cNvPr id="3" name="Content Placeholder 2">
            <a:extLst>
              <a:ext uri="{FF2B5EF4-FFF2-40B4-BE49-F238E27FC236}">
                <a16:creationId xmlns:a16="http://schemas.microsoft.com/office/drawing/2014/main" id="{7BCAACBD-9131-2042-9C58-759F06005CBB}"/>
              </a:ext>
            </a:extLst>
          </p:cNvPr>
          <p:cNvSpPr>
            <a:spLocks noGrp="1"/>
          </p:cNvSpPr>
          <p:nvPr>
            <p:ph idx="1"/>
          </p:nvPr>
        </p:nvSpPr>
        <p:spPr/>
        <p:txBody>
          <a:bodyPr>
            <a:normAutofit/>
          </a:bodyPr>
          <a:lstStyle/>
          <a:p>
            <a:pPr marL="0" indent="0">
              <a:buNone/>
            </a:pPr>
            <a:r>
              <a:rPr lang="fr-FR" dirty="0"/>
              <a:t>Le CLM est un processus où les communautés prennent l'initiative de surveiller r</a:t>
            </a:r>
            <a:r>
              <a:rPr lang="fr-FR" u="sng" dirty="0"/>
              <a:t>égulièrement</a:t>
            </a:r>
            <a:r>
              <a:rPr lang="fr-FR" dirty="0"/>
              <a:t> un problème qui les concerne en :</a:t>
            </a:r>
          </a:p>
          <a:p>
            <a:pPr marL="0" indent="0">
              <a:buNone/>
            </a:pPr>
            <a:endParaRPr lang="fr-FR" dirty="0"/>
          </a:p>
          <a:p>
            <a:pPr>
              <a:buFontTx/>
              <a:buChar char="-"/>
            </a:pPr>
            <a:r>
              <a:rPr lang="fr-FR" dirty="0"/>
              <a:t>Identifiant leurs principales priorités ; </a:t>
            </a:r>
          </a:p>
          <a:p>
            <a:pPr>
              <a:buFontTx/>
              <a:buChar char="-"/>
            </a:pPr>
            <a:r>
              <a:rPr lang="fr-FR" dirty="0"/>
              <a:t>Créant des indicateurs pour suivre régulièrement ces priorités ; </a:t>
            </a:r>
          </a:p>
          <a:p>
            <a:pPr>
              <a:buFontTx/>
              <a:buChar char="-"/>
            </a:pPr>
            <a:r>
              <a:rPr lang="fr-FR" dirty="0"/>
              <a:t>Collectant des données;</a:t>
            </a:r>
          </a:p>
          <a:p>
            <a:pPr>
              <a:buFontTx/>
              <a:buChar char="-"/>
            </a:pPr>
            <a:r>
              <a:rPr lang="fr-FR" dirty="0"/>
              <a:t>Analysant les résultats; </a:t>
            </a:r>
          </a:p>
          <a:p>
            <a:pPr>
              <a:buFontTx/>
              <a:buChar char="-"/>
            </a:pPr>
            <a:r>
              <a:rPr lang="fr-FR" dirty="0"/>
              <a:t>Partageant les informations tirées des données avec un plus grand groupe de parties prenantes</a:t>
            </a:r>
            <a:endParaRPr lang="en-US" dirty="0"/>
          </a:p>
        </p:txBody>
      </p:sp>
      <p:pic>
        <p:nvPicPr>
          <p:cNvPr id="4" name="Picture 3" descr="A picture containing drawing&#10;&#10;Description automatically generated">
            <a:extLst>
              <a:ext uri="{FF2B5EF4-FFF2-40B4-BE49-F238E27FC236}">
                <a16:creationId xmlns:a16="http://schemas.microsoft.com/office/drawing/2014/main" id="{55C90631-5AE8-BC47-B07F-B2007FE6B951}"/>
              </a:ext>
            </a:extLst>
          </p:cNvPr>
          <p:cNvPicPr>
            <a:picLocks noChangeAspect="1"/>
          </p:cNvPicPr>
          <p:nvPr/>
        </p:nvPicPr>
        <p:blipFill>
          <a:blip r:embed="rId3"/>
          <a:stretch>
            <a:fillRect/>
          </a:stretch>
        </p:blipFill>
        <p:spPr>
          <a:xfrm>
            <a:off x="11020875" y="166716"/>
            <a:ext cx="836507" cy="356616"/>
          </a:xfrm>
          <a:prstGeom prst="rect">
            <a:avLst/>
          </a:prstGeom>
        </p:spPr>
      </p:pic>
    </p:spTree>
    <p:extLst>
      <p:ext uri="{BB962C8B-B14F-4D97-AF65-F5344CB8AC3E}">
        <p14:creationId xmlns:p14="http://schemas.microsoft.com/office/powerpoint/2010/main" val="2884730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EC5A98-DCBE-DE4B-BD3C-97EA1A1370EF}"/>
              </a:ext>
            </a:extLst>
          </p:cNvPr>
          <p:cNvSpPr>
            <a:spLocks noGrp="1"/>
          </p:cNvSpPr>
          <p:nvPr>
            <p:ph idx="1"/>
          </p:nvPr>
        </p:nvSpPr>
        <p:spPr/>
        <p:txBody>
          <a:bodyPr>
            <a:normAutofit/>
          </a:bodyPr>
          <a:lstStyle/>
          <a:p>
            <a:r>
              <a:rPr lang="en-US" sz="3200" dirty="0"/>
              <a:t>Les </a:t>
            </a:r>
            <a:r>
              <a:rPr lang="en-US" sz="3200" dirty="0" err="1"/>
              <a:t>communautés</a:t>
            </a:r>
            <a:r>
              <a:rPr lang="en-US" sz="3200" dirty="0"/>
              <a:t> </a:t>
            </a:r>
            <a:r>
              <a:rPr lang="en-US" sz="3200" dirty="0" err="1"/>
              <a:t>travaillent</a:t>
            </a:r>
            <a:r>
              <a:rPr lang="en-US" sz="3200" dirty="0"/>
              <a:t> </a:t>
            </a:r>
            <a:r>
              <a:rPr lang="en-US" sz="3200" dirty="0" err="1"/>
              <a:t>ensuite</a:t>
            </a:r>
            <a:r>
              <a:rPr lang="en-US" sz="3200" dirty="0"/>
              <a:t> avec les </a:t>
            </a:r>
            <a:r>
              <a:rPr lang="en-US" sz="3200" dirty="0" err="1"/>
              <a:t>décideurs</a:t>
            </a:r>
            <a:r>
              <a:rPr lang="en-US" sz="3200" dirty="0"/>
              <a:t> politiques pour co-</a:t>
            </a:r>
            <a:r>
              <a:rPr lang="en-US" sz="3200" dirty="0" err="1"/>
              <a:t>créer</a:t>
            </a:r>
            <a:r>
              <a:rPr lang="en-US" sz="3200" dirty="0"/>
              <a:t> des solutions aux </a:t>
            </a:r>
            <a:r>
              <a:rPr lang="en-US" sz="3200" dirty="0" err="1"/>
              <a:t>problèmes</a:t>
            </a:r>
            <a:r>
              <a:rPr lang="en-US" sz="3200" dirty="0"/>
              <a:t> </a:t>
            </a:r>
            <a:r>
              <a:rPr lang="en-US" sz="3200" dirty="0" err="1"/>
              <a:t>qu'ils</a:t>
            </a:r>
            <a:r>
              <a:rPr lang="en-US" sz="3200" dirty="0"/>
              <a:t> </a:t>
            </a:r>
            <a:r>
              <a:rPr lang="en-US" sz="3200" dirty="0" err="1"/>
              <a:t>ont</a:t>
            </a:r>
            <a:r>
              <a:rPr lang="en-US" sz="3200" dirty="0"/>
              <a:t> </a:t>
            </a:r>
            <a:r>
              <a:rPr lang="en-US" sz="3200" dirty="0" err="1"/>
              <a:t>identifiés</a:t>
            </a:r>
            <a:r>
              <a:rPr lang="en-US" sz="3200" dirty="0"/>
              <a:t> </a:t>
            </a:r>
          </a:p>
          <a:p>
            <a:pPr marL="0" indent="0">
              <a:buNone/>
            </a:pPr>
            <a:endParaRPr lang="en-US" sz="3200" dirty="0"/>
          </a:p>
          <a:p>
            <a:r>
              <a:rPr lang="en-US" sz="3200" dirty="0" err="1"/>
              <a:t>Lorsque</a:t>
            </a:r>
            <a:r>
              <a:rPr lang="en-US" sz="3200" dirty="0"/>
              <a:t> les </a:t>
            </a:r>
            <a:r>
              <a:rPr lang="en-US" sz="3200" dirty="0" err="1"/>
              <a:t>problèmes</a:t>
            </a:r>
            <a:r>
              <a:rPr lang="en-US" sz="3200" dirty="0"/>
              <a:t> mis </a:t>
            </a:r>
            <a:r>
              <a:rPr lang="en-US" sz="3200" dirty="0" err="1"/>
              <a:t>en</a:t>
            </a:r>
            <a:r>
              <a:rPr lang="en-US" sz="3200" dirty="0"/>
              <a:t> </a:t>
            </a:r>
            <a:r>
              <a:rPr lang="en-US" sz="3200" dirty="0" err="1"/>
              <a:t>évidence</a:t>
            </a:r>
            <a:r>
              <a:rPr lang="en-US" sz="3200" dirty="0"/>
              <a:t> par le SC ne </a:t>
            </a:r>
            <a:r>
              <a:rPr lang="en-US" sz="3200" dirty="0" err="1"/>
              <a:t>peuvent</a:t>
            </a:r>
            <a:r>
              <a:rPr lang="en-US" sz="3200" dirty="0"/>
              <a:t> pas </a:t>
            </a:r>
            <a:r>
              <a:rPr lang="en-US" sz="3200" dirty="0" err="1"/>
              <a:t>être</a:t>
            </a:r>
            <a:r>
              <a:rPr lang="en-US" sz="3200" dirty="0"/>
              <a:t> </a:t>
            </a:r>
            <a:r>
              <a:rPr lang="en-US" sz="3200" dirty="0" err="1"/>
              <a:t>résolus</a:t>
            </a:r>
            <a:r>
              <a:rPr lang="en-US" sz="3200" dirty="0"/>
              <a:t>, les </a:t>
            </a:r>
            <a:r>
              <a:rPr lang="en-US" sz="3200" dirty="0" err="1"/>
              <a:t>communautés</a:t>
            </a:r>
            <a:r>
              <a:rPr lang="en-US" sz="3200" dirty="0"/>
              <a:t> </a:t>
            </a:r>
            <a:r>
              <a:rPr lang="en-US" sz="3200" dirty="0" err="1"/>
              <a:t>s'engagent</a:t>
            </a:r>
            <a:r>
              <a:rPr lang="en-US" sz="3200" dirty="0"/>
              <a:t> dans un plaidoyer et </a:t>
            </a:r>
            <a:r>
              <a:rPr lang="en-US" sz="3200" dirty="0" err="1"/>
              <a:t>une</a:t>
            </a:r>
            <a:r>
              <a:rPr lang="en-US" sz="3200" dirty="0"/>
              <a:t> </a:t>
            </a:r>
            <a:r>
              <a:rPr lang="en-US" sz="3200" dirty="0" err="1"/>
              <a:t>campagne</a:t>
            </a:r>
            <a:r>
              <a:rPr lang="en-US" sz="3200" dirty="0"/>
              <a:t> </a:t>
            </a:r>
            <a:r>
              <a:rPr lang="en-US" sz="3200" dirty="0" err="1"/>
              <a:t>fondée</a:t>
            </a:r>
            <a:r>
              <a:rPr lang="en-US" sz="3200" dirty="0"/>
              <a:t> sur des </a:t>
            </a:r>
            <a:r>
              <a:rPr lang="en-US" sz="3200" dirty="0" err="1"/>
              <a:t>preuves</a:t>
            </a:r>
            <a:r>
              <a:rPr lang="en-US" sz="3200" dirty="0"/>
              <a:t> </a:t>
            </a:r>
            <a:r>
              <a:rPr lang="en-US" sz="3200" dirty="0" err="1"/>
              <a:t>jusqu'à</a:t>
            </a:r>
            <a:r>
              <a:rPr lang="en-US" sz="3200" dirty="0"/>
              <a:t> </a:t>
            </a:r>
            <a:r>
              <a:rPr lang="en-US" sz="3200" dirty="0" err="1"/>
              <a:t>ce</a:t>
            </a:r>
            <a:r>
              <a:rPr lang="en-US" sz="3200" dirty="0"/>
              <a:t> </a:t>
            </a:r>
            <a:r>
              <a:rPr lang="en-US" sz="3200" dirty="0" err="1"/>
              <a:t>qu'elles</a:t>
            </a:r>
            <a:r>
              <a:rPr lang="en-US" sz="3200" dirty="0"/>
              <a:t> </a:t>
            </a:r>
            <a:r>
              <a:rPr lang="en-US" sz="3200" dirty="0" err="1"/>
              <a:t>parviennent</a:t>
            </a:r>
            <a:r>
              <a:rPr lang="en-US" sz="3200" dirty="0"/>
              <a:t> </a:t>
            </a:r>
            <a:r>
              <a:rPr lang="en-US" sz="3200" dirty="0" err="1"/>
              <a:t>à</a:t>
            </a:r>
            <a:r>
              <a:rPr lang="en-US" sz="3200" dirty="0"/>
              <a:t> la mise </a:t>
            </a:r>
            <a:r>
              <a:rPr lang="en-US" sz="3200" dirty="0" err="1"/>
              <a:t>en</a:t>
            </a:r>
            <a:r>
              <a:rPr lang="en-US" sz="3200" dirty="0"/>
              <a:t> </a:t>
            </a:r>
            <a:r>
              <a:rPr lang="en-US" sz="3200" dirty="0" err="1"/>
              <a:t>œuvre</a:t>
            </a:r>
            <a:r>
              <a:rPr lang="en-US" sz="3200" dirty="0"/>
              <a:t> </a:t>
            </a:r>
            <a:r>
              <a:rPr lang="en-US" sz="3200" dirty="0" err="1"/>
              <a:t>d'actions</a:t>
            </a:r>
            <a:r>
              <a:rPr lang="en-US" sz="3200" dirty="0"/>
              <a:t> correctives par les </a:t>
            </a:r>
            <a:r>
              <a:rPr lang="en-US" sz="3200" dirty="0" err="1"/>
              <a:t>responsables</a:t>
            </a:r>
            <a:r>
              <a:rPr lang="en-US" sz="3200" dirty="0"/>
              <a:t> politiques</a:t>
            </a:r>
          </a:p>
        </p:txBody>
      </p:sp>
      <p:pic>
        <p:nvPicPr>
          <p:cNvPr id="4" name="Picture 3" descr="A picture containing drawing&#10;&#10;Description automatically generated">
            <a:extLst>
              <a:ext uri="{FF2B5EF4-FFF2-40B4-BE49-F238E27FC236}">
                <a16:creationId xmlns:a16="http://schemas.microsoft.com/office/drawing/2014/main" id="{F82E2EE7-CDE6-A147-9F0C-D77B7ED181DE}"/>
              </a:ext>
            </a:extLst>
          </p:cNvPr>
          <p:cNvPicPr>
            <a:picLocks noChangeAspect="1"/>
          </p:cNvPicPr>
          <p:nvPr/>
        </p:nvPicPr>
        <p:blipFill>
          <a:blip r:embed="rId3"/>
          <a:stretch>
            <a:fillRect/>
          </a:stretch>
        </p:blipFill>
        <p:spPr>
          <a:xfrm>
            <a:off x="11020875" y="166716"/>
            <a:ext cx="836507" cy="356616"/>
          </a:xfrm>
          <a:prstGeom prst="rect">
            <a:avLst/>
          </a:prstGeom>
        </p:spPr>
      </p:pic>
      <p:sp>
        <p:nvSpPr>
          <p:cNvPr id="5" name="Title 1">
            <a:extLst>
              <a:ext uri="{FF2B5EF4-FFF2-40B4-BE49-F238E27FC236}">
                <a16:creationId xmlns:a16="http://schemas.microsoft.com/office/drawing/2014/main" id="{9DBC9ED0-69C5-B141-87A1-D62A4C62A955}"/>
              </a:ext>
            </a:extLst>
          </p:cNvPr>
          <p:cNvSpPr txBox="1">
            <a:spLocks/>
          </p:cNvSpPr>
          <p:nvPr/>
        </p:nvSpPr>
        <p:spPr>
          <a:xfrm>
            <a:off x="1064233" y="34502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 </a:t>
            </a:r>
            <a:r>
              <a:rPr lang="en-US" dirty="0" err="1"/>
              <a:t>Qu’est</a:t>
            </a:r>
            <a:r>
              <a:rPr lang="en-US" dirty="0"/>
              <a:t> </a:t>
            </a:r>
            <a:r>
              <a:rPr lang="en-US" dirty="0" err="1"/>
              <a:t>ce</a:t>
            </a:r>
            <a:r>
              <a:rPr lang="en-US" dirty="0"/>
              <a:t> que le </a:t>
            </a:r>
            <a:r>
              <a:rPr lang="en-US" dirty="0" err="1"/>
              <a:t>suivi</a:t>
            </a:r>
            <a:r>
              <a:rPr lang="en-US" dirty="0"/>
              <a:t> </a:t>
            </a:r>
            <a:r>
              <a:rPr lang="en-US" dirty="0" err="1"/>
              <a:t>communautaire</a:t>
            </a:r>
            <a:r>
              <a:rPr lang="en-US" dirty="0"/>
              <a:t>? (2)</a:t>
            </a:r>
          </a:p>
        </p:txBody>
      </p:sp>
    </p:spTree>
    <p:extLst>
      <p:ext uri="{BB962C8B-B14F-4D97-AF65-F5344CB8AC3E}">
        <p14:creationId xmlns:p14="http://schemas.microsoft.com/office/powerpoint/2010/main" val="3747841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1E3ACD1E-A685-F24F-B7AB-DE6884C8DF95}"/>
              </a:ext>
            </a:extLst>
          </p:cNvPr>
          <p:cNvGraphicFramePr>
            <a:graphicFrameLocks noGrp="1"/>
          </p:cNvGraphicFramePr>
          <p:nvPr>
            <p:extLst>
              <p:ext uri="{D42A27DB-BD31-4B8C-83A1-F6EECF244321}">
                <p14:modId xmlns:p14="http://schemas.microsoft.com/office/powerpoint/2010/main" val="2089781659"/>
              </p:ext>
            </p:extLst>
          </p:nvPr>
        </p:nvGraphicFramePr>
        <p:xfrm>
          <a:off x="609599" y="254001"/>
          <a:ext cx="11243734" cy="6011332"/>
        </p:xfrm>
        <a:graphic>
          <a:graphicData uri="http://schemas.openxmlformats.org/drawingml/2006/table">
            <a:tbl>
              <a:tblPr firstRow="1" firstCol="1" bandRow="1">
                <a:tableStyleId>{5C22544A-7EE6-4342-B048-85BDC9FD1C3A}</a:tableStyleId>
              </a:tblPr>
              <a:tblGrid>
                <a:gridCol w="5621867">
                  <a:extLst>
                    <a:ext uri="{9D8B030D-6E8A-4147-A177-3AD203B41FA5}">
                      <a16:colId xmlns:a16="http://schemas.microsoft.com/office/drawing/2014/main" val="1844712549"/>
                    </a:ext>
                  </a:extLst>
                </a:gridCol>
                <a:gridCol w="5621867">
                  <a:extLst>
                    <a:ext uri="{9D8B030D-6E8A-4147-A177-3AD203B41FA5}">
                      <a16:colId xmlns:a16="http://schemas.microsoft.com/office/drawing/2014/main" val="2128181483"/>
                    </a:ext>
                  </a:extLst>
                </a:gridCol>
              </a:tblGrid>
              <a:tr h="543805">
                <a:tc>
                  <a:txBody>
                    <a:bodyPr/>
                    <a:lstStyle/>
                    <a:p>
                      <a:pPr marL="0" marR="0">
                        <a:lnSpc>
                          <a:spcPct val="107000"/>
                        </a:lnSpc>
                        <a:spcBef>
                          <a:spcPts val="0"/>
                        </a:spcBef>
                        <a:spcAft>
                          <a:spcPts val="0"/>
                        </a:spcAft>
                      </a:pPr>
                      <a:r>
                        <a:rPr lang="fr-FR" sz="2000" b="1" dirty="0">
                          <a:effectLst/>
                        </a:rPr>
                        <a:t>Ce qui n'est pas le Suivi Communautaire</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983" marR="60983" marT="0" marB="0"/>
                </a:tc>
                <a:tc>
                  <a:txBody>
                    <a:bodyPr/>
                    <a:lstStyle/>
                    <a:p>
                      <a:pPr marL="0" marR="0">
                        <a:lnSpc>
                          <a:spcPct val="107000"/>
                        </a:lnSpc>
                        <a:spcBef>
                          <a:spcPts val="0"/>
                        </a:spcBef>
                        <a:spcAft>
                          <a:spcPts val="0"/>
                        </a:spcAft>
                      </a:pPr>
                      <a:r>
                        <a:rPr lang="fr-FR" sz="2000" b="1" dirty="0">
                          <a:effectLst/>
                        </a:rPr>
                        <a:t>Ce qui est le Suivi Communautaire</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983" marR="60983" marT="0" marB="0"/>
                </a:tc>
                <a:extLst>
                  <a:ext uri="{0D108BD9-81ED-4DB2-BD59-A6C34878D82A}">
                    <a16:rowId xmlns:a16="http://schemas.microsoft.com/office/drawing/2014/main" val="3485675635"/>
                  </a:ext>
                </a:extLst>
              </a:tr>
              <a:tr h="886426">
                <a:tc>
                  <a:txBody>
                    <a:bodyPr/>
                    <a:lstStyle/>
                    <a:p>
                      <a:pPr marL="342900" marR="0" lvl="0" indent="-342900">
                        <a:lnSpc>
                          <a:spcPct val="107000"/>
                        </a:lnSpc>
                        <a:spcBef>
                          <a:spcPts val="0"/>
                        </a:spcBef>
                        <a:spcAft>
                          <a:spcPts val="0"/>
                        </a:spcAft>
                        <a:buFont typeface="Times New Roman" panose="02020603050405020304" pitchFamily="18" charset="0"/>
                        <a:buChar char="•"/>
                      </a:pPr>
                      <a:r>
                        <a:rPr lang="fr-FR" sz="1800">
                          <a:effectLst/>
                        </a:rPr>
                        <a:t>Actions axées sur les priorités définies par les parties prenantes externes (donateurs, gouvernements, institutions de recherche).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0983" marR="60983" marT="0" marB="0"/>
                </a:tc>
                <a:tc>
                  <a:txBody>
                    <a:bodyPr/>
                    <a:lstStyle/>
                    <a:p>
                      <a:pPr marL="342900" marR="0" lvl="0" indent="-342900">
                        <a:lnSpc>
                          <a:spcPct val="107000"/>
                        </a:lnSpc>
                        <a:spcBef>
                          <a:spcPts val="0"/>
                        </a:spcBef>
                        <a:spcAft>
                          <a:spcPts val="0"/>
                        </a:spcAft>
                        <a:buFont typeface="Times New Roman" panose="02020603050405020304" pitchFamily="18" charset="0"/>
                        <a:buChar char="•"/>
                      </a:pPr>
                      <a:r>
                        <a:rPr lang="fr-FR" sz="1800">
                          <a:effectLst/>
                        </a:rPr>
                        <a:t>Actions axées sur les priorités de la communauté</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0983" marR="60983" marT="0" marB="0"/>
                </a:tc>
                <a:extLst>
                  <a:ext uri="{0D108BD9-81ED-4DB2-BD59-A6C34878D82A}">
                    <a16:rowId xmlns:a16="http://schemas.microsoft.com/office/drawing/2014/main" val="1864548777"/>
                  </a:ext>
                </a:extLst>
              </a:tr>
              <a:tr h="438239">
                <a:tc>
                  <a:txBody>
                    <a:bodyPr/>
                    <a:lstStyle/>
                    <a:p>
                      <a:pPr marL="342900" marR="0" lvl="0" indent="-342900">
                        <a:lnSpc>
                          <a:spcPct val="107000"/>
                        </a:lnSpc>
                        <a:spcBef>
                          <a:spcPts val="0"/>
                        </a:spcBef>
                        <a:spcAft>
                          <a:spcPts val="0"/>
                        </a:spcAft>
                        <a:buFont typeface="Times New Roman" panose="02020603050405020304" pitchFamily="18" charset="0"/>
                        <a:buChar char="•"/>
                      </a:pPr>
                      <a:r>
                        <a:rPr lang="fr-FR" sz="1800">
                          <a:effectLst/>
                        </a:rPr>
                        <a:t>Enquête ou rapport unique, un seul " échantillon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0983" marR="60983" marT="0" marB="0"/>
                </a:tc>
                <a:tc>
                  <a:txBody>
                    <a:bodyPr/>
                    <a:lstStyle/>
                    <a:p>
                      <a:pPr marL="342900" marR="0" lvl="0" indent="-342900">
                        <a:lnSpc>
                          <a:spcPct val="107000"/>
                        </a:lnSpc>
                        <a:spcBef>
                          <a:spcPts val="0"/>
                        </a:spcBef>
                        <a:spcAft>
                          <a:spcPts val="0"/>
                        </a:spcAft>
                        <a:buFont typeface="Times New Roman" panose="02020603050405020304" pitchFamily="18" charset="0"/>
                        <a:buChar char="•"/>
                      </a:pPr>
                      <a:r>
                        <a:rPr lang="fr-FR" sz="1800">
                          <a:effectLst/>
                        </a:rPr>
                        <a:t>Collecte de données récurrentes et de routine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0983" marR="60983" marT="0" marB="0"/>
                </a:tc>
                <a:extLst>
                  <a:ext uri="{0D108BD9-81ED-4DB2-BD59-A6C34878D82A}">
                    <a16:rowId xmlns:a16="http://schemas.microsoft.com/office/drawing/2014/main" val="20142434"/>
                  </a:ext>
                </a:extLst>
              </a:tr>
              <a:tr h="1742611">
                <a:tc>
                  <a:txBody>
                    <a:bodyPr/>
                    <a:lstStyle/>
                    <a:p>
                      <a:pPr marL="342900" marR="0" lvl="0" indent="-342900">
                        <a:lnSpc>
                          <a:spcPct val="107000"/>
                        </a:lnSpc>
                        <a:spcBef>
                          <a:spcPts val="0"/>
                        </a:spcBef>
                        <a:spcAft>
                          <a:spcPts val="0"/>
                        </a:spcAft>
                        <a:buFont typeface="Times New Roman" panose="02020603050405020304" pitchFamily="18" charset="0"/>
                        <a:buChar char="•"/>
                      </a:pPr>
                      <a:r>
                        <a:rPr lang="fr-FR" sz="1800">
                          <a:effectLst/>
                        </a:rPr>
                        <a:t>Les données résultantes sont publiées mais " dorment sur une étagère ". la collecte des données est le "point final".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0983" marR="60983" marT="0" marB="0"/>
                </a:tc>
                <a:tc>
                  <a:txBody>
                    <a:bodyPr/>
                    <a:lstStyle/>
                    <a:p>
                      <a:pPr marL="342900" marR="0" lvl="0" indent="-342900">
                        <a:lnSpc>
                          <a:spcPct val="107000"/>
                        </a:lnSpc>
                        <a:spcBef>
                          <a:spcPts val="0"/>
                        </a:spcBef>
                        <a:spcAft>
                          <a:spcPts val="0"/>
                        </a:spcAft>
                        <a:buFont typeface="Times New Roman" panose="02020603050405020304" pitchFamily="18" charset="0"/>
                        <a:buChar char="•"/>
                      </a:pPr>
                      <a:r>
                        <a:rPr lang="fr-FR" sz="1800" dirty="0">
                          <a:effectLst/>
                        </a:rPr>
                        <a:t>Les données obtenues sont utilisées pour plaider en faveur du changement. L'objectif final est de trouver des solutions qui améliorent les expériences vécues par les utilisateurs des services de santé. La collecte de données n'est qu'une étape de ce processus.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983" marR="60983" marT="0" marB="0"/>
                </a:tc>
                <a:extLst>
                  <a:ext uri="{0D108BD9-81ED-4DB2-BD59-A6C34878D82A}">
                    <a16:rowId xmlns:a16="http://schemas.microsoft.com/office/drawing/2014/main" val="3060752936"/>
                  </a:ext>
                </a:extLst>
              </a:tr>
              <a:tr h="2400251">
                <a:tc>
                  <a:txBody>
                    <a:bodyPr/>
                    <a:lstStyle/>
                    <a:p>
                      <a:pPr marL="342900" marR="0" lvl="0" indent="-342900">
                        <a:lnSpc>
                          <a:spcPct val="107000"/>
                        </a:lnSpc>
                        <a:spcBef>
                          <a:spcPts val="0"/>
                        </a:spcBef>
                        <a:spcAft>
                          <a:spcPts val="0"/>
                        </a:spcAft>
                        <a:buFont typeface="Times New Roman" panose="02020603050405020304" pitchFamily="18" charset="0"/>
                        <a:buChar char="•"/>
                      </a:pPr>
                      <a:r>
                        <a:rPr lang="fr-FR" sz="1800" dirty="0">
                          <a:effectLst/>
                        </a:rPr>
                        <a:t>Définition rigide du type de données qui "comptent" ou qui ne comptent pas" qui tendent à favoriser les données quantitatives et à rejeter les données qualitatives comme anecdotiques" ; priorité donnée aux tendances épidémiologiques (taux de prévalence, objectifs de dépistage) avec peu d'intérêt pour les expériences vécues qui sous-tendent ces chiffres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983" marR="60983" marT="0" marB="0"/>
                </a:tc>
                <a:tc>
                  <a:txBody>
                    <a:bodyPr/>
                    <a:lstStyle/>
                    <a:p>
                      <a:pPr marL="342900" marR="0" lvl="0" indent="-342900">
                        <a:lnSpc>
                          <a:spcPct val="107000"/>
                        </a:lnSpc>
                        <a:spcBef>
                          <a:spcPts val="0"/>
                        </a:spcBef>
                        <a:spcAft>
                          <a:spcPts val="0"/>
                        </a:spcAft>
                        <a:buFont typeface="Times New Roman" panose="02020603050405020304" pitchFamily="18" charset="0"/>
                        <a:buChar char="•"/>
                      </a:pPr>
                      <a:r>
                        <a:rPr lang="fr-FR" sz="1800" dirty="0">
                          <a:effectLst/>
                        </a:rPr>
                        <a:t>Les données peuvent être mesurées par des chiffres (quantitatif) et par les descriptions des expériences vécues par les citoyens (qualitatif).</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983" marR="60983" marT="0" marB="0"/>
                </a:tc>
                <a:extLst>
                  <a:ext uri="{0D108BD9-81ED-4DB2-BD59-A6C34878D82A}">
                    <a16:rowId xmlns:a16="http://schemas.microsoft.com/office/drawing/2014/main" val="1589414807"/>
                  </a:ext>
                </a:extLst>
              </a:tr>
            </a:tbl>
          </a:graphicData>
        </a:graphic>
      </p:graphicFrame>
    </p:spTree>
    <p:extLst>
      <p:ext uri="{BB962C8B-B14F-4D97-AF65-F5344CB8AC3E}">
        <p14:creationId xmlns:p14="http://schemas.microsoft.com/office/powerpoint/2010/main" val="14833605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2A829-58BA-0E44-85F2-EFF9FB3498A6}"/>
              </a:ext>
            </a:extLst>
          </p:cNvPr>
          <p:cNvSpPr>
            <a:spLocks noGrp="1"/>
          </p:cNvSpPr>
          <p:nvPr>
            <p:ph type="title"/>
          </p:nvPr>
        </p:nvSpPr>
        <p:spPr>
          <a:xfrm>
            <a:off x="818443" y="137753"/>
            <a:ext cx="10827936" cy="1325563"/>
          </a:xfrm>
        </p:spPr>
        <p:txBody>
          <a:bodyPr>
            <a:normAutofit/>
          </a:bodyPr>
          <a:lstStyle/>
          <a:p>
            <a:r>
              <a:rPr lang="en-US" dirty="0" err="1"/>
              <a:t>L’impact</a:t>
            </a:r>
            <a:r>
              <a:rPr lang="en-US" dirty="0"/>
              <a:t> du </a:t>
            </a:r>
            <a:r>
              <a:rPr lang="en-US" dirty="0" err="1"/>
              <a:t>suivi</a:t>
            </a:r>
            <a:r>
              <a:rPr lang="en-US" dirty="0"/>
              <a:t> </a:t>
            </a:r>
            <a:r>
              <a:rPr lang="en-US" dirty="0" err="1"/>
              <a:t>communautaire</a:t>
            </a:r>
            <a:endParaRPr lang="en-US" dirty="0"/>
          </a:p>
        </p:txBody>
      </p:sp>
      <p:sp>
        <p:nvSpPr>
          <p:cNvPr id="3" name="Content Placeholder 2">
            <a:extLst>
              <a:ext uri="{FF2B5EF4-FFF2-40B4-BE49-F238E27FC236}">
                <a16:creationId xmlns:a16="http://schemas.microsoft.com/office/drawing/2014/main" id="{0F3DEFDE-6A63-EE43-A0C5-E2B94E3EE1AA}"/>
              </a:ext>
            </a:extLst>
          </p:cNvPr>
          <p:cNvSpPr>
            <a:spLocks noGrp="1"/>
          </p:cNvSpPr>
          <p:nvPr>
            <p:ph idx="1"/>
          </p:nvPr>
        </p:nvSpPr>
        <p:spPr>
          <a:xfrm>
            <a:off x="882422" y="1308770"/>
            <a:ext cx="11309578" cy="4667248"/>
          </a:xfrm>
        </p:spPr>
        <p:txBody>
          <a:bodyPr>
            <a:normAutofit fontScale="25000" lnSpcReduction="20000"/>
          </a:bodyPr>
          <a:lstStyle/>
          <a:p>
            <a:pPr marL="0" lvl="0" indent="0">
              <a:buNone/>
            </a:pPr>
            <a:r>
              <a:rPr lang="en-US" sz="10400" dirty="0" err="1"/>
              <a:t>Quelques</a:t>
            </a:r>
            <a:r>
              <a:rPr lang="en-US" sz="10400" dirty="0"/>
              <a:t> </a:t>
            </a:r>
            <a:r>
              <a:rPr lang="en-US" sz="10400" dirty="0" err="1"/>
              <a:t>exemples</a:t>
            </a:r>
            <a:r>
              <a:rPr lang="en-US" sz="10400" dirty="0"/>
              <a:t> </a:t>
            </a:r>
            <a:r>
              <a:rPr lang="en-US" sz="10400" dirty="0" err="1"/>
              <a:t>concrets</a:t>
            </a:r>
            <a:r>
              <a:rPr lang="en-US" sz="10400" dirty="0"/>
              <a:t> de </a:t>
            </a:r>
            <a:r>
              <a:rPr lang="en-US" sz="10400" dirty="0" err="1"/>
              <a:t>ce</a:t>
            </a:r>
            <a:r>
              <a:rPr lang="en-US" sz="10400" dirty="0"/>
              <a:t> que la SC a </a:t>
            </a:r>
            <a:r>
              <a:rPr lang="en-US" sz="10400" dirty="0" err="1"/>
              <a:t>réalisé</a:t>
            </a:r>
            <a:r>
              <a:rPr lang="en-US" sz="10400" dirty="0"/>
              <a:t> :</a:t>
            </a:r>
          </a:p>
          <a:p>
            <a:pPr marL="0" lvl="0" indent="0">
              <a:buNone/>
            </a:pPr>
            <a:endParaRPr lang="en-US" sz="10400" dirty="0"/>
          </a:p>
          <a:p>
            <a:pPr lvl="0"/>
            <a:r>
              <a:rPr lang="en-US" sz="10400" dirty="0"/>
              <a:t>La suppression de la charge </a:t>
            </a:r>
            <a:r>
              <a:rPr lang="en-US" sz="10400" dirty="0" err="1"/>
              <a:t>virale</a:t>
            </a:r>
            <a:r>
              <a:rPr lang="en-US" sz="10400" dirty="0"/>
              <a:t> </a:t>
            </a:r>
            <a:r>
              <a:rPr lang="en-US" sz="10400" dirty="0" err="1"/>
              <a:t>est</a:t>
            </a:r>
            <a:r>
              <a:rPr lang="en-US" sz="10400" dirty="0"/>
              <a:t> passée de 48% </a:t>
            </a:r>
            <a:r>
              <a:rPr lang="en-US" sz="10400" dirty="0" err="1"/>
              <a:t>à</a:t>
            </a:r>
            <a:r>
              <a:rPr lang="en-US" sz="10400" dirty="0"/>
              <a:t> 77% dans 11 pays </a:t>
            </a:r>
            <a:r>
              <a:rPr lang="en-US" sz="10400" dirty="0" err="1"/>
              <a:t>d’Afrique</a:t>
            </a:r>
            <a:r>
              <a:rPr lang="en-US" sz="10400" dirty="0"/>
              <a:t> de </a:t>
            </a:r>
            <a:r>
              <a:rPr lang="en-US" sz="10400" dirty="0" err="1"/>
              <a:t>l’Ouest</a:t>
            </a:r>
            <a:r>
              <a:rPr lang="en-US" sz="10400" dirty="0"/>
              <a:t> </a:t>
            </a:r>
            <a:r>
              <a:rPr lang="en-US" sz="10400" dirty="0" err="1"/>
              <a:t>en</a:t>
            </a:r>
            <a:r>
              <a:rPr lang="en-US" sz="10400" dirty="0"/>
              <a:t> </a:t>
            </a:r>
            <a:r>
              <a:rPr lang="en-US" sz="10400" dirty="0" err="1"/>
              <a:t>moins</a:t>
            </a:r>
            <a:r>
              <a:rPr lang="en-US" sz="10400" dirty="0"/>
              <a:t> de deux </a:t>
            </a:r>
            <a:r>
              <a:rPr lang="en-US" sz="10400" dirty="0" err="1"/>
              <a:t>ans</a:t>
            </a:r>
            <a:r>
              <a:rPr lang="en-US" sz="10400" dirty="0"/>
              <a:t> de mise </a:t>
            </a:r>
            <a:r>
              <a:rPr lang="en-US" sz="10400" dirty="0" err="1"/>
              <a:t>en</a:t>
            </a:r>
            <a:r>
              <a:rPr lang="en-US" sz="10400" dirty="0"/>
              <a:t> </a:t>
            </a:r>
            <a:r>
              <a:rPr lang="en-US" sz="10400" dirty="0" err="1"/>
              <a:t>œuvre</a:t>
            </a:r>
            <a:r>
              <a:rPr lang="en-US" sz="10400" dirty="0"/>
              <a:t> de </a:t>
            </a:r>
            <a:r>
              <a:rPr lang="en-US" sz="10400" dirty="0" err="1"/>
              <a:t>l'initiative</a:t>
            </a:r>
            <a:r>
              <a:rPr lang="en-US" sz="10400" dirty="0"/>
              <a:t> SC</a:t>
            </a:r>
          </a:p>
          <a:p>
            <a:pPr lvl="0"/>
            <a:r>
              <a:rPr lang="en-US" sz="10400" dirty="0"/>
              <a:t>Au Kenya, les </a:t>
            </a:r>
            <a:r>
              <a:rPr lang="en-US" sz="10400" dirty="0" err="1"/>
              <a:t>activistes</a:t>
            </a:r>
            <a:r>
              <a:rPr lang="en-US" sz="10400" dirty="0"/>
              <a:t> </a:t>
            </a:r>
            <a:r>
              <a:rPr lang="en-US" sz="10400" dirty="0" err="1"/>
              <a:t>ont</a:t>
            </a:r>
            <a:r>
              <a:rPr lang="en-US" sz="10400" dirty="0"/>
              <a:t> </a:t>
            </a:r>
            <a:r>
              <a:rPr lang="en-US" sz="10400" dirty="0" err="1"/>
              <a:t>utilisé</a:t>
            </a:r>
            <a:r>
              <a:rPr lang="en-US" sz="10400" dirty="0"/>
              <a:t> le SC pour </a:t>
            </a:r>
            <a:r>
              <a:rPr lang="en-US" sz="10400" dirty="0" err="1"/>
              <a:t>collecter</a:t>
            </a:r>
            <a:r>
              <a:rPr lang="en-US" sz="10400" dirty="0"/>
              <a:t> des </a:t>
            </a:r>
            <a:r>
              <a:rPr lang="en-US" sz="10400" dirty="0" err="1"/>
              <a:t>preuves</a:t>
            </a:r>
            <a:r>
              <a:rPr lang="en-US" sz="10400" dirty="0"/>
              <a:t> sur les obstacles </a:t>
            </a:r>
            <a:r>
              <a:rPr lang="en-US" sz="10400" dirty="0" err="1"/>
              <a:t>à</a:t>
            </a:r>
            <a:r>
              <a:rPr lang="en-US" sz="10400" dirty="0"/>
              <a:t> </a:t>
            </a:r>
            <a:r>
              <a:rPr lang="en-US" sz="10400" dirty="0" err="1"/>
              <a:t>l'accès</a:t>
            </a:r>
            <a:r>
              <a:rPr lang="en-US" sz="10400" dirty="0"/>
              <a:t> aux services de </a:t>
            </a:r>
            <a:r>
              <a:rPr lang="en-US" sz="10400" dirty="0" err="1"/>
              <a:t>santé</a:t>
            </a:r>
            <a:r>
              <a:rPr lang="en-US" sz="10400" dirty="0"/>
              <a:t>, et </a:t>
            </a:r>
            <a:r>
              <a:rPr lang="en-US" sz="10400" dirty="0" err="1"/>
              <a:t>ont</a:t>
            </a:r>
            <a:r>
              <a:rPr lang="en-US" sz="10400" dirty="0"/>
              <a:t> </a:t>
            </a:r>
            <a:r>
              <a:rPr lang="en-US" sz="10400" dirty="0" err="1"/>
              <a:t>réussi</a:t>
            </a:r>
            <a:r>
              <a:rPr lang="en-US" sz="10400" dirty="0"/>
              <a:t> </a:t>
            </a:r>
            <a:r>
              <a:rPr lang="en-US" sz="10400" dirty="0" err="1"/>
              <a:t>à</a:t>
            </a:r>
            <a:r>
              <a:rPr lang="en-US" sz="10400" dirty="0"/>
              <a:t> </a:t>
            </a:r>
            <a:r>
              <a:rPr lang="en-US" sz="10400" dirty="0" err="1"/>
              <a:t>orienter</a:t>
            </a:r>
            <a:r>
              <a:rPr lang="en-US" sz="10400" dirty="0"/>
              <a:t> 757 </a:t>
            </a:r>
            <a:r>
              <a:rPr lang="en-US" sz="10400" dirty="0" err="1"/>
              <a:t>cas</a:t>
            </a:r>
            <a:r>
              <a:rPr lang="en-US" sz="10400" dirty="0"/>
              <a:t> </a:t>
            </a:r>
            <a:r>
              <a:rPr lang="en-US" sz="10400" dirty="0" err="1"/>
              <a:t>vers</a:t>
            </a:r>
            <a:r>
              <a:rPr lang="en-US" sz="10400" dirty="0"/>
              <a:t> un </a:t>
            </a:r>
            <a:r>
              <a:rPr lang="en-US" sz="10400" dirty="0" err="1"/>
              <a:t>réseau</a:t>
            </a:r>
            <a:r>
              <a:rPr lang="en-US" sz="10400" dirty="0"/>
              <a:t> </a:t>
            </a:r>
            <a:r>
              <a:rPr lang="en-US" sz="10400" dirty="0" err="1"/>
              <a:t>d'avocats</a:t>
            </a:r>
            <a:r>
              <a:rPr lang="en-US" sz="10400" dirty="0"/>
              <a:t> </a:t>
            </a:r>
            <a:r>
              <a:rPr lang="en-US" sz="10400" dirty="0" err="1"/>
              <a:t>bénévoles</a:t>
            </a:r>
            <a:r>
              <a:rPr lang="en-US" sz="10400" dirty="0"/>
              <a:t> </a:t>
            </a:r>
            <a:r>
              <a:rPr lang="en-US" sz="10400" dirty="0" err="1"/>
              <a:t>ou</a:t>
            </a:r>
            <a:r>
              <a:rPr lang="en-US" sz="10400" dirty="0"/>
              <a:t> </a:t>
            </a:r>
            <a:r>
              <a:rPr lang="en-US" sz="10400" dirty="0" err="1"/>
              <a:t>vers</a:t>
            </a:r>
            <a:r>
              <a:rPr lang="en-US" sz="10400" dirty="0"/>
              <a:t> le tribunal </a:t>
            </a:r>
            <a:r>
              <a:rPr lang="en-US" sz="10400" dirty="0" err="1"/>
              <a:t>en</a:t>
            </a:r>
            <a:r>
              <a:rPr lang="en-US" sz="10400" dirty="0"/>
              <a:t> charge du VIH pour </a:t>
            </a:r>
            <a:r>
              <a:rPr lang="en-US" sz="10400" dirty="0" err="1"/>
              <a:t>obtenir</a:t>
            </a:r>
            <a:r>
              <a:rPr lang="en-US" sz="10400" dirty="0"/>
              <a:t> un </a:t>
            </a:r>
            <a:r>
              <a:rPr lang="en-US" sz="10400" dirty="0" err="1"/>
              <a:t>soutien</a:t>
            </a:r>
            <a:r>
              <a:rPr lang="en-US" sz="10400" dirty="0"/>
              <a:t> </a:t>
            </a:r>
            <a:r>
              <a:rPr lang="en-US" sz="10400" dirty="0" err="1"/>
              <a:t>juridique</a:t>
            </a:r>
            <a:r>
              <a:rPr lang="en-US" sz="10400" dirty="0"/>
              <a:t> .</a:t>
            </a:r>
          </a:p>
          <a:p>
            <a:pPr lvl="0"/>
            <a:r>
              <a:rPr lang="en-US" sz="10400" dirty="0" err="1"/>
              <a:t>En</a:t>
            </a:r>
            <a:r>
              <a:rPr lang="en-US" sz="10400" dirty="0"/>
              <a:t> </a:t>
            </a:r>
            <a:r>
              <a:rPr lang="en-US" sz="10400" dirty="0" err="1"/>
              <a:t>République</a:t>
            </a:r>
            <a:r>
              <a:rPr lang="en-US" sz="10400" dirty="0"/>
              <a:t> </a:t>
            </a:r>
            <a:r>
              <a:rPr lang="en-US" sz="10400" dirty="0" err="1"/>
              <a:t>Démocratique</a:t>
            </a:r>
            <a:r>
              <a:rPr lang="en-US" sz="10400" dirty="0"/>
              <a:t> du Congo, les ruptures de stock de </a:t>
            </a:r>
            <a:r>
              <a:rPr lang="en-US" sz="10400" dirty="0" err="1"/>
              <a:t>médicaments</a:t>
            </a:r>
            <a:r>
              <a:rPr lang="en-US" sz="10400" dirty="0"/>
              <a:t> </a:t>
            </a:r>
            <a:r>
              <a:rPr lang="en-US" sz="10400" dirty="0" err="1"/>
              <a:t>antituberculeux</a:t>
            </a:r>
            <a:r>
              <a:rPr lang="en-US" sz="10400" dirty="0"/>
              <a:t> </a:t>
            </a:r>
            <a:r>
              <a:rPr lang="en-US" sz="10400" dirty="0" err="1"/>
              <a:t>ont</a:t>
            </a:r>
            <a:r>
              <a:rPr lang="en-US" sz="10400" dirty="0"/>
              <a:t> </a:t>
            </a:r>
            <a:r>
              <a:rPr lang="en-US" sz="10400" dirty="0" err="1"/>
              <a:t>été</a:t>
            </a:r>
            <a:r>
              <a:rPr lang="en-US" sz="10400" dirty="0"/>
              <a:t> </a:t>
            </a:r>
            <a:r>
              <a:rPr lang="en-US" sz="10400" dirty="0" err="1"/>
              <a:t>réduites</a:t>
            </a:r>
            <a:r>
              <a:rPr lang="en-US" sz="10400" dirty="0"/>
              <a:t> de manière </a:t>
            </a:r>
            <a:r>
              <a:rPr lang="en-US" sz="10400" dirty="0" err="1"/>
              <a:t>drastique</a:t>
            </a:r>
            <a:r>
              <a:rPr lang="en-US" sz="10400" dirty="0"/>
              <a:t> de 95% au début de </a:t>
            </a:r>
            <a:r>
              <a:rPr lang="en-US" sz="10400" dirty="0" err="1"/>
              <a:t>l'année</a:t>
            </a:r>
            <a:r>
              <a:rPr lang="en-US" sz="10400" dirty="0"/>
              <a:t> 2019 </a:t>
            </a:r>
            <a:r>
              <a:rPr lang="en-US" sz="10400" dirty="0" err="1"/>
              <a:t>à</a:t>
            </a:r>
            <a:r>
              <a:rPr lang="en-US" sz="10400" dirty="0"/>
              <a:t> 5% </a:t>
            </a:r>
            <a:r>
              <a:rPr lang="en-US" sz="10400" dirty="0" err="1"/>
              <a:t>en</a:t>
            </a:r>
            <a:r>
              <a:rPr lang="en-US" sz="10400" dirty="0"/>
              <a:t> </a:t>
            </a:r>
            <a:r>
              <a:rPr lang="en-US" sz="10400" dirty="0" err="1"/>
              <a:t>décembre</a:t>
            </a:r>
            <a:r>
              <a:rPr lang="en-US" sz="10400" dirty="0"/>
              <a:t> 2019, grâce </a:t>
            </a:r>
            <a:r>
              <a:rPr lang="en-US" sz="10400" dirty="0" err="1"/>
              <a:t>à</a:t>
            </a:r>
            <a:r>
              <a:rPr lang="en-US" sz="10400" dirty="0"/>
              <a:t> un </a:t>
            </a:r>
            <a:r>
              <a:rPr lang="en-US" sz="10400" dirty="0" err="1"/>
              <a:t>Observatoire</a:t>
            </a:r>
            <a:r>
              <a:rPr lang="en-US" sz="10400" dirty="0"/>
              <a:t> de SC sur la </a:t>
            </a:r>
            <a:r>
              <a:rPr lang="en-US" sz="10400" dirty="0" err="1"/>
              <a:t>qualité</a:t>
            </a:r>
            <a:r>
              <a:rPr lang="en-US" sz="10400" dirty="0"/>
              <a:t> des </a:t>
            </a:r>
            <a:r>
              <a:rPr lang="en-US" sz="10400" dirty="0" err="1"/>
              <a:t>soins</a:t>
            </a:r>
            <a:r>
              <a:rPr lang="en-US" sz="10400" dirty="0"/>
              <a:t> pour le VIH et la </a:t>
            </a:r>
            <a:r>
              <a:rPr lang="en-US" sz="10400" dirty="0" err="1"/>
              <a:t>tuberculose</a:t>
            </a:r>
            <a:endParaRPr lang="en-US" sz="4800" dirty="0"/>
          </a:p>
          <a:p>
            <a:pPr marL="0" indent="0">
              <a:buNone/>
            </a:pPr>
            <a:r>
              <a:rPr lang="en-US" sz="4800" dirty="0"/>
              <a:t>1. Regional Community Treatment Observatory in West Africa (RCTO-WA), implemented by ITPC and 11 civil society partners, found that the rate of viral load suppression improved, rose from 48.4% in January-June 2018 to 77.4% during period three the following year. Source: </a:t>
            </a:r>
            <a:r>
              <a:rPr lang="en-US" sz="4800" i="1" dirty="0"/>
              <a:t>Towards a Common Understanding of Community Based Monitoring and Advocacy. The Global Fund. February 2020. </a:t>
            </a:r>
            <a:r>
              <a:rPr lang="en-US" sz="4800" i="1" dirty="0">
                <a:hlinkClick r:id="rId3"/>
              </a:rPr>
              <a:t>https://www.theglobalfund.org/media/9632/crs_2020-02cbmmeeting_report_en.pdf?u=637319005551530000</a:t>
            </a:r>
            <a:r>
              <a:rPr lang="en-US" sz="4800" i="1" dirty="0"/>
              <a:t> </a:t>
            </a:r>
            <a:endParaRPr lang="en-US" sz="4800" dirty="0"/>
          </a:p>
          <a:p>
            <a:pPr marL="0" indent="0">
              <a:buNone/>
            </a:pPr>
            <a:r>
              <a:rPr lang="en-US" sz="4800" dirty="0"/>
              <a:t>2. The Kenya National HIV, TB and Human Rights Training and Advocacy Country </a:t>
            </a:r>
            <a:r>
              <a:rPr lang="en-US" sz="4800" dirty="0" err="1"/>
              <a:t>Programme</a:t>
            </a:r>
            <a:r>
              <a:rPr lang="en-US" sz="4800" dirty="0"/>
              <a:t>, implemented over a two-year period by Kenya Legal &amp; Ethical Issues Network on HIV and AIDS (KELIN) in collaboration with local partners, across five counties in Kenya. Source: </a:t>
            </a:r>
            <a:r>
              <a:rPr lang="en-US" sz="4800" i="1" dirty="0"/>
              <a:t>Towards a Common Understanding of Community Based Monitoring and Advocacy. The Global Fund. February 2020. </a:t>
            </a:r>
            <a:r>
              <a:rPr lang="en-US" sz="4800" i="1" dirty="0">
                <a:hlinkClick r:id="rId3"/>
              </a:rPr>
              <a:t>https://www.theglobalfund.org/media/9632/crs_2020-02cbmmeeting_report_en.pdf?u=637319005551530000</a:t>
            </a:r>
            <a:endParaRPr lang="en-US" sz="4800" dirty="0"/>
          </a:p>
          <a:p>
            <a:pPr marL="0" indent="0">
              <a:buNone/>
            </a:pPr>
            <a:r>
              <a:rPr lang="en-US" sz="4800" i="1" dirty="0"/>
              <a:t>3. Implemented by Congolese Union of People Living with HIV Organizations (UCOP+) across 3 provinces in DRC. </a:t>
            </a:r>
            <a:r>
              <a:rPr lang="en-US" sz="4800" dirty="0"/>
              <a:t>Source: </a:t>
            </a:r>
            <a:r>
              <a:rPr lang="en-US" sz="4800" i="1" dirty="0"/>
              <a:t>Towards a Common Understanding of Community Based Monitoring and Advocacy. The Global Fund. February 2020. </a:t>
            </a:r>
            <a:r>
              <a:rPr lang="en-US" sz="4800" i="1" dirty="0">
                <a:hlinkClick r:id="rId3"/>
              </a:rPr>
              <a:t>https://www.theglobalfund.org/media/9632/crs_2020-02cbmmeeting_report_en.pdf?u=637319005551530000</a:t>
            </a:r>
            <a:endParaRPr lang="en-US" sz="4800" dirty="0"/>
          </a:p>
          <a:p>
            <a:pPr marL="0" indent="0">
              <a:buNone/>
            </a:pPr>
            <a:endParaRPr lang="en-US" dirty="0"/>
          </a:p>
        </p:txBody>
      </p:sp>
      <p:pic>
        <p:nvPicPr>
          <p:cNvPr id="4" name="Picture 3" descr="A picture containing drawing&#10;&#10;Description automatically generated">
            <a:extLst>
              <a:ext uri="{FF2B5EF4-FFF2-40B4-BE49-F238E27FC236}">
                <a16:creationId xmlns:a16="http://schemas.microsoft.com/office/drawing/2014/main" id="{169C47FB-141A-4B4F-9DAA-88021AED3BEC}"/>
              </a:ext>
            </a:extLst>
          </p:cNvPr>
          <p:cNvPicPr>
            <a:picLocks noChangeAspect="1"/>
          </p:cNvPicPr>
          <p:nvPr/>
        </p:nvPicPr>
        <p:blipFill>
          <a:blip r:embed="rId4"/>
          <a:stretch>
            <a:fillRect/>
          </a:stretch>
        </p:blipFill>
        <p:spPr>
          <a:xfrm>
            <a:off x="11020875" y="166716"/>
            <a:ext cx="836507" cy="356616"/>
          </a:xfrm>
          <a:prstGeom prst="rect">
            <a:avLst/>
          </a:prstGeom>
        </p:spPr>
      </p:pic>
    </p:spTree>
    <p:extLst>
      <p:ext uri="{BB962C8B-B14F-4D97-AF65-F5344CB8AC3E}">
        <p14:creationId xmlns:p14="http://schemas.microsoft.com/office/powerpoint/2010/main" val="3105160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à coins arrondis 11">
            <a:extLst>
              <a:ext uri="{FF2B5EF4-FFF2-40B4-BE49-F238E27FC236}">
                <a16:creationId xmlns:a16="http://schemas.microsoft.com/office/drawing/2014/main" id="{D26E5ADB-80CA-7241-9358-F04FE67D4D69}"/>
              </a:ext>
            </a:extLst>
          </p:cNvPr>
          <p:cNvSpPr/>
          <p:nvPr/>
        </p:nvSpPr>
        <p:spPr>
          <a:xfrm>
            <a:off x="706192" y="888642"/>
            <a:ext cx="10779616" cy="4842457"/>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0"/>
              </a:spcAft>
            </a:pPr>
            <a:r>
              <a:rPr lang="fr-FR" sz="2400" dirty="0">
                <a:effectLst/>
                <a:ea typeface="Calibri" panose="020F0502020204030204" pitchFamily="34" charset="0"/>
                <a:cs typeface="Times New Roman" panose="02020603050405020304" pitchFamily="18" charset="0"/>
              </a:rPr>
              <a:t>"Le secteur communautaire détient la clé de données et d'informations essentielles que les gouvernements n'ont peut-être pas, ou ne sont pas disposés à communiquer, notamment en ce qui concerne les besoins et les défis auxquels sont confrontées les populations clés, celles qui sont marginalisées et les plus à risque. Les groupes communautaires peuvent apporter des informations pertinentes et actualisées qui donneront une image plus réaliste de la situation du pays en matière de pandémie."</a:t>
            </a:r>
            <a:endParaRPr lang="en-US" sz="2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fr-FR" sz="2400" dirty="0">
                <a:solidFill>
                  <a:srgbClr val="FFFFFF"/>
                </a:solidFill>
                <a:effectLst/>
                <a:ea typeface="Calibri" panose="020F0502020204030204" pitchFamily="34" charset="0"/>
                <a:cs typeface="HelveticaNeue-Thin" panose="02000503000000020004" pitchFamily="2" charset="0"/>
              </a:rPr>
              <a:t> </a:t>
            </a:r>
            <a:endParaRPr lang="en-US" sz="2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fr-FR" sz="2400" i="1" dirty="0">
                <a:solidFill>
                  <a:srgbClr val="FFFFFF"/>
                </a:solidFill>
                <a:effectLst/>
                <a:ea typeface="Calibri" panose="020F0502020204030204" pitchFamily="34" charset="0"/>
                <a:cs typeface="HelveticaNeue-LightItalic" panose="02000503000000020004" pitchFamily="2" charset="0"/>
              </a:rPr>
              <a:t>Source: APCASO Global </a:t>
            </a:r>
            <a:r>
              <a:rPr lang="fr-FR" sz="2400" i="1" dirty="0" err="1">
                <a:solidFill>
                  <a:srgbClr val="FFFFFF"/>
                </a:solidFill>
                <a:effectLst/>
                <a:ea typeface="Calibri" panose="020F0502020204030204" pitchFamily="34" charset="0"/>
                <a:cs typeface="HelveticaNeue-LightItalic" panose="02000503000000020004" pitchFamily="2" charset="0"/>
              </a:rPr>
              <a:t>Fund</a:t>
            </a:r>
            <a:r>
              <a:rPr lang="fr-FR" sz="2400" i="1" dirty="0">
                <a:solidFill>
                  <a:srgbClr val="FFFFFF"/>
                </a:solidFill>
                <a:effectLst/>
                <a:ea typeface="Calibri" panose="020F0502020204030204" pitchFamily="34" charset="0"/>
                <a:cs typeface="HelveticaNeue-LightItalic" panose="02000503000000020004" pitchFamily="2" charset="0"/>
              </a:rPr>
              <a:t> COVID-19 </a:t>
            </a:r>
            <a:r>
              <a:rPr lang="fr-FR" sz="2400" i="1" dirty="0" err="1">
                <a:solidFill>
                  <a:srgbClr val="FFFFFF"/>
                </a:solidFill>
                <a:effectLst/>
                <a:ea typeface="Calibri" panose="020F0502020204030204" pitchFamily="34" charset="0"/>
                <a:cs typeface="HelveticaNeue-LightItalic" panose="02000503000000020004" pitchFamily="2" charset="0"/>
              </a:rPr>
              <a:t>Response</a:t>
            </a:r>
            <a:r>
              <a:rPr lang="fr-FR" sz="2400" i="1" dirty="0">
                <a:solidFill>
                  <a:srgbClr val="FFFFFF"/>
                </a:solidFill>
                <a:effectLst/>
                <a:ea typeface="Calibri" panose="020F0502020204030204" pitchFamily="34" charset="0"/>
                <a:cs typeface="HelveticaNeue-LightItalic" panose="02000503000000020004" pitchFamily="2" charset="0"/>
              </a:rPr>
              <a:t> </a:t>
            </a:r>
            <a:r>
              <a:rPr lang="fr-FR" sz="2400" i="1" dirty="0" err="1">
                <a:solidFill>
                  <a:srgbClr val="FFFFFF"/>
                </a:solidFill>
                <a:effectLst/>
                <a:ea typeface="Calibri" panose="020F0502020204030204" pitchFamily="34" charset="0"/>
                <a:cs typeface="HelveticaNeue-LightItalic" panose="02000503000000020004" pitchFamily="2" charset="0"/>
              </a:rPr>
              <a:t>Mechanism</a:t>
            </a:r>
            <a:r>
              <a:rPr lang="fr-FR" sz="2400" i="1" dirty="0">
                <a:solidFill>
                  <a:srgbClr val="FFFFFF"/>
                </a:solidFill>
                <a:effectLst/>
                <a:ea typeface="Calibri" panose="020F0502020204030204" pitchFamily="34" charset="0"/>
                <a:cs typeface="HelveticaNeue-LightItalic" panose="02000503000000020004" pitchFamily="2" charset="0"/>
              </a:rPr>
              <a:t> (C19RM)</a:t>
            </a:r>
            <a:endParaRPr lang="en-US" sz="2400" dirty="0">
              <a:effectLst/>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fr-FR" sz="2400" dirty="0">
                <a:solidFill>
                  <a:srgbClr val="FFFFFF"/>
                </a:solidFill>
                <a:effectLst/>
                <a:ea typeface="Calibri" panose="020F0502020204030204" pitchFamily="34" charset="0"/>
                <a:cs typeface="HelveticaNeue-Thin" panose="02000503000000020004" pitchFamily="2" charset="0"/>
              </a:rPr>
              <a:t> </a:t>
            </a:r>
            <a:endParaRPr lang="en-US" sz="2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fr-FR" sz="2400" dirty="0">
                <a:effectLst/>
                <a:ea typeface="Calibri" panose="020F0502020204030204" pitchFamily="34" charset="0"/>
                <a:cs typeface="Times New Roman" panose="02020603050405020304" pitchFamily="18" charset="0"/>
              </a:rPr>
              <a:t> </a:t>
            </a:r>
            <a:endParaRPr lang="en-US" sz="2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315027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07821-B700-D949-8877-30C63B610F5E}"/>
              </a:ext>
            </a:extLst>
          </p:cNvPr>
          <p:cNvSpPr>
            <a:spLocks noGrp="1"/>
          </p:cNvSpPr>
          <p:nvPr>
            <p:ph type="title"/>
          </p:nvPr>
        </p:nvSpPr>
        <p:spPr/>
        <p:txBody>
          <a:bodyPr/>
          <a:lstStyle/>
          <a:p>
            <a:r>
              <a:rPr lang="en-US" dirty="0"/>
              <a:t>2. Le </a:t>
            </a:r>
            <a:r>
              <a:rPr lang="en-US" dirty="0" err="1"/>
              <a:t>mandat</a:t>
            </a:r>
            <a:r>
              <a:rPr lang="en-US" dirty="0"/>
              <a:t> du C19RM pour le </a:t>
            </a:r>
            <a:r>
              <a:rPr lang="en-US" dirty="0" err="1"/>
              <a:t>suivi</a:t>
            </a:r>
            <a:r>
              <a:rPr lang="en-US" dirty="0"/>
              <a:t> </a:t>
            </a:r>
            <a:r>
              <a:rPr lang="en-US" dirty="0" err="1"/>
              <a:t>communautaire</a:t>
            </a:r>
            <a:endParaRPr lang="en-US" dirty="0"/>
          </a:p>
        </p:txBody>
      </p:sp>
      <p:sp>
        <p:nvSpPr>
          <p:cNvPr id="3" name="Content Placeholder 2">
            <a:extLst>
              <a:ext uri="{FF2B5EF4-FFF2-40B4-BE49-F238E27FC236}">
                <a16:creationId xmlns:a16="http://schemas.microsoft.com/office/drawing/2014/main" id="{BA95C429-BFD4-014D-9094-EF923929BCF5}"/>
              </a:ext>
            </a:extLst>
          </p:cNvPr>
          <p:cNvSpPr>
            <a:spLocks noGrp="1"/>
          </p:cNvSpPr>
          <p:nvPr>
            <p:ph idx="1"/>
          </p:nvPr>
        </p:nvSpPr>
        <p:spPr/>
        <p:txBody>
          <a:bodyPr>
            <a:normAutofit fontScale="77500" lnSpcReduction="20000"/>
          </a:bodyPr>
          <a:lstStyle/>
          <a:p>
            <a:pPr marL="0" indent="0">
              <a:buNone/>
            </a:pPr>
            <a:r>
              <a:rPr lang="en-US" b="1" dirty="0"/>
              <a:t>Points </a:t>
            </a:r>
            <a:r>
              <a:rPr lang="en-US" b="1" dirty="0" err="1"/>
              <a:t>d'entrée</a:t>
            </a:r>
            <a:r>
              <a:rPr lang="en-US" b="1" dirty="0"/>
              <a:t> de la </a:t>
            </a:r>
            <a:r>
              <a:rPr lang="en-US" b="1" dirty="0" err="1"/>
              <a:t>société</a:t>
            </a:r>
            <a:r>
              <a:rPr lang="en-US" b="1" dirty="0"/>
              <a:t> civile pour </a:t>
            </a:r>
            <a:r>
              <a:rPr lang="en-US" b="1" dirty="0" err="1"/>
              <a:t>intégrer</a:t>
            </a:r>
            <a:r>
              <a:rPr lang="en-US" b="1" dirty="0"/>
              <a:t> le CLM dans les applications C19RM</a:t>
            </a:r>
          </a:p>
          <a:p>
            <a:r>
              <a:rPr lang="en-US" dirty="0" err="1"/>
              <a:t>Vous</a:t>
            </a:r>
            <a:r>
              <a:rPr lang="en-US" dirty="0"/>
              <a:t> </a:t>
            </a:r>
            <a:r>
              <a:rPr lang="en-US" dirty="0" err="1"/>
              <a:t>avez</a:t>
            </a:r>
            <a:r>
              <a:rPr lang="en-US" dirty="0"/>
              <a:t> </a:t>
            </a:r>
            <a:r>
              <a:rPr lang="en-US" dirty="0" err="1"/>
              <a:t>votre</a:t>
            </a:r>
            <a:r>
              <a:rPr lang="en-US" dirty="0"/>
              <a:t> mot </a:t>
            </a:r>
            <a:r>
              <a:rPr lang="en-US" dirty="0" err="1"/>
              <a:t>à</a:t>
            </a:r>
            <a:r>
              <a:rPr lang="en-US" dirty="0"/>
              <a:t> dire ! </a:t>
            </a:r>
            <a:r>
              <a:rPr lang="en-US" dirty="0" err="1"/>
              <a:t>Réclamez</a:t>
            </a:r>
            <a:r>
              <a:rPr lang="en-US" dirty="0"/>
              <a:t> </a:t>
            </a:r>
            <a:r>
              <a:rPr lang="en-US" dirty="0" err="1"/>
              <a:t>votre</a:t>
            </a:r>
            <a:r>
              <a:rPr lang="en-US" dirty="0"/>
              <a:t> place </a:t>
            </a:r>
            <a:r>
              <a:rPr lang="en-US" dirty="0" err="1"/>
              <a:t>à</a:t>
            </a:r>
            <a:r>
              <a:rPr lang="en-US" dirty="0"/>
              <a:t> la table.</a:t>
            </a:r>
          </a:p>
          <a:p>
            <a:r>
              <a:rPr lang="en-US" dirty="0"/>
              <a:t>La note </a:t>
            </a:r>
            <a:r>
              <a:rPr lang="en-US" dirty="0" err="1"/>
              <a:t>d'orientation</a:t>
            </a:r>
            <a:r>
              <a:rPr lang="en-US" dirty="0"/>
              <a:t> C19RM du Fonds </a:t>
            </a:r>
            <a:r>
              <a:rPr lang="en-US" dirty="0" err="1"/>
              <a:t>mondial</a:t>
            </a:r>
            <a:r>
              <a:rPr lang="en-US" dirty="0"/>
              <a:t> </a:t>
            </a:r>
            <a:r>
              <a:rPr lang="en-US" dirty="0" err="1"/>
              <a:t>appelle</a:t>
            </a:r>
            <a:r>
              <a:rPr lang="en-US" dirty="0"/>
              <a:t> </a:t>
            </a:r>
            <a:r>
              <a:rPr lang="en-US" dirty="0" err="1"/>
              <a:t>explicitement</a:t>
            </a:r>
            <a:r>
              <a:rPr lang="en-US" dirty="0"/>
              <a:t> </a:t>
            </a:r>
            <a:r>
              <a:rPr lang="en-US" dirty="0" err="1"/>
              <a:t>à</a:t>
            </a:r>
            <a:r>
              <a:rPr lang="en-US" dirty="0"/>
              <a:t> </a:t>
            </a:r>
            <a:r>
              <a:rPr lang="en-US" dirty="0" err="1"/>
              <a:t>l'engagement</a:t>
            </a:r>
            <a:r>
              <a:rPr lang="en-US" dirty="0"/>
              <a:t> de la </a:t>
            </a:r>
            <a:r>
              <a:rPr lang="en-US" dirty="0" err="1"/>
              <a:t>société</a:t>
            </a:r>
            <a:r>
              <a:rPr lang="en-US" dirty="0"/>
              <a:t> civile dans </a:t>
            </a:r>
            <a:r>
              <a:rPr lang="en-US" dirty="0" err="1"/>
              <a:t>l'élaboration</a:t>
            </a:r>
            <a:r>
              <a:rPr lang="en-US" dirty="0"/>
              <a:t> des </a:t>
            </a:r>
            <a:r>
              <a:rPr lang="en-US" dirty="0" err="1"/>
              <a:t>demandes</a:t>
            </a:r>
            <a:r>
              <a:rPr lang="en-US" dirty="0"/>
              <a:t> de </a:t>
            </a:r>
            <a:r>
              <a:rPr lang="en-US" dirty="0" err="1"/>
              <a:t>financement</a:t>
            </a:r>
            <a:r>
              <a:rPr lang="en-US" dirty="0"/>
              <a:t> C19RM</a:t>
            </a:r>
          </a:p>
          <a:p>
            <a:r>
              <a:rPr lang="en-US" dirty="0"/>
              <a:t>Le dossier </a:t>
            </a:r>
            <a:r>
              <a:rPr lang="en-US" dirty="0" err="1"/>
              <a:t>contient</a:t>
            </a:r>
            <a:r>
              <a:rPr lang="en-US" dirty="0"/>
              <a:t> des </a:t>
            </a:r>
            <a:r>
              <a:rPr lang="en-US" dirty="0" err="1"/>
              <a:t>recommandations</a:t>
            </a:r>
            <a:r>
              <a:rPr lang="en-US" dirty="0"/>
              <a:t> </a:t>
            </a:r>
            <a:r>
              <a:rPr lang="en-US" dirty="0" err="1"/>
              <a:t>spécifiques</a:t>
            </a:r>
            <a:r>
              <a:rPr lang="en-US" dirty="0"/>
              <a:t> pour les points </a:t>
            </a:r>
            <a:r>
              <a:rPr lang="en-US" dirty="0" err="1"/>
              <a:t>d'entrée</a:t>
            </a:r>
            <a:r>
              <a:rPr lang="en-US" dirty="0"/>
              <a:t> tout au long du </a:t>
            </a:r>
            <a:r>
              <a:rPr lang="en-US" dirty="0" err="1"/>
              <a:t>processus</a:t>
            </a:r>
            <a:r>
              <a:rPr lang="en-US" dirty="0"/>
              <a:t> de candidature C19RM</a:t>
            </a:r>
          </a:p>
          <a:p>
            <a:pPr marL="0" indent="0">
              <a:buNone/>
            </a:pPr>
            <a:r>
              <a:rPr lang="en-US" b="1" dirty="0"/>
              <a:t>Directive de politique du Fonds </a:t>
            </a:r>
            <a:r>
              <a:rPr lang="en-US" b="1" dirty="0" err="1"/>
              <a:t>mondial</a:t>
            </a:r>
            <a:r>
              <a:rPr lang="en-US" b="1" dirty="0"/>
              <a:t> du Conseil </a:t>
            </a:r>
            <a:r>
              <a:rPr lang="en-US" b="1" dirty="0" err="1"/>
              <a:t>d'administration</a:t>
            </a:r>
            <a:endParaRPr lang="en-US" b="1" dirty="0"/>
          </a:p>
          <a:p>
            <a:pPr marL="0" indent="0">
              <a:buNone/>
            </a:pPr>
            <a:r>
              <a:rPr lang="en-US" dirty="0"/>
              <a:t>Le point de </a:t>
            </a:r>
            <a:r>
              <a:rPr lang="en-US" dirty="0" err="1"/>
              <a:t>décision</a:t>
            </a:r>
            <a:r>
              <a:rPr lang="en-US" dirty="0"/>
              <a:t> du Conseil du Fonds </a:t>
            </a:r>
            <a:r>
              <a:rPr lang="en-US" dirty="0" err="1"/>
              <a:t>mondial</a:t>
            </a:r>
            <a:r>
              <a:rPr lang="en-US" dirty="0"/>
              <a:t> (GF/B44/ER12 – </a:t>
            </a:r>
            <a:r>
              <a:rPr lang="en-US" dirty="0" err="1"/>
              <a:t>Révision</a:t>
            </a:r>
            <a:r>
              <a:rPr lang="en-US" dirty="0"/>
              <a:t> 2) stipule que le CLM </a:t>
            </a:r>
            <a:r>
              <a:rPr lang="en-US" dirty="0" err="1"/>
              <a:t>est</a:t>
            </a:r>
            <a:r>
              <a:rPr lang="en-US" dirty="0"/>
              <a:t> necessaire pour :</a:t>
            </a:r>
          </a:p>
          <a:p>
            <a:r>
              <a:rPr lang="en-US" dirty="0"/>
              <a:t>Informer les allocations du C19RM</a:t>
            </a:r>
          </a:p>
          <a:p>
            <a:r>
              <a:rPr lang="en-US" dirty="0" err="1"/>
              <a:t>Relever</a:t>
            </a:r>
            <a:r>
              <a:rPr lang="en-US" dirty="0"/>
              <a:t> les </a:t>
            </a:r>
            <a:r>
              <a:rPr lang="en-US" dirty="0" err="1"/>
              <a:t>défis</a:t>
            </a:r>
            <a:r>
              <a:rPr lang="en-US" dirty="0"/>
              <a:t> de </a:t>
            </a:r>
            <a:r>
              <a:rPr lang="en-US" dirty="0" err="1"/>
              <a:t>l'engagement</a:t>
            </a:r>
            <a:r>
              <a:rPr lang="en-US" dirty="0"/>
              <a:t> </a:t>
            </a:r>
            <a:r>
              <a:rPr lang="en-US" dirty="0" err="1"/>
              <a:t>communautaire</a:t>
            </a:r>
            <a:endParaRPr lang="en-US" dirty="0"/>
          </a:p>
          <a:p>
            <a:r>
              <a:rPr lang="en-US" dirty="0"/>
              <a:t>Assurer le succès des </a:t>
            </a:r>
            <a:r>
              <a:rPr lang="en-US" dirty="0" err="1"/>
              <a:t>investissements</a:t>
            </a:r>
            <a:r>
              <a:rPr lang="en-US" dirty="0"/>
              <a:t> C19RM au </a:t>
            </a:r>
            <a:r>
              <a:rPr lang="en-US" dirty="0" err="1"/>
              <a:t>niveau</a:t>
            </a:r>
            <a:r>
              <a:rPr lang="en-US" dirty="0"/>
              <a:t> des pays</a:t>
            </a:r>
          </a:p>
          <a:p>
            <a:r>
              <a:rPr lang="en-US" dirty="0"/>
              <a:t>Assurer des synergies avec les subventions de la </a:t>
            </a:r>
            <a:r>
              <a:rPr lang="en-US" dirty="0" err="1"/>
              <a:t>sixième</a:t>
            </a:r>
            <a:r>
              <a:rPr lang="en-US" dirty="0"/>
              <a:t> reconstitution</a:t>
            </a:r>
          </a:p>
        </p:txBody>
      </p:sp>
      <p:pic>
        <p:nvPicPr>
          <p:cNvPr id="4" name="Picture 3" descr="A picture containing drawing&#10;&#10;Description automatically generated">
            <a:extLst>
              <a:ext uri="{FF2B5EF4-FFF2-40B4-BE49-F238E27FC236}">
                <a16:creationId xmlns:a16="http://schemas.microsoft.com/office/drawing/2014/main" id="{F7D2A185-32D1-BB4A-8818-99EBEF5302C8}"/>
              </a:ext>
            </a:extLst>
          </p:cNvPr>
          <p:cNvPicPr>
            <a:picLocks noChangeAspect="1"/>
          </p:cNvPicPr>
          <p:nvPr/>
        </p:nvPicPr>
        <p:blipFill>
          <a:blip r:embed="rId3"/>
          <a:stretch>
            <a:fillRect/>
          </a:stretch>
        </p:blipFill>
        <p:spPr>
          <a:xfrm>
            <a:off x="11020875" y="166716"/>
            <a:ext cx="836507" cy="356616"/>
          </a:xfrm>
          <a:prstGeom prst="rect">
            <a:avLst/>
          </a:prstGeom>
        </p:spPr>
      </p:pic>
    </p:spTree>
    <p:extLst>
      <p:ext uri="{BB962C8B-B14F-4D97-AF65-F5344CB8AC3E}">
        <p14:creationId xmlns:p14="http://schemas.microsoft.com/office/powerpoint/2010/main" val="41781717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TotalTime>
  <Words>3047</Words>
  <Application>Microsoft Office PowerPoint</Application>
  <PresentationFormat>Grand écran</PresentationFormat>
  <Paragraphs>139</Paragraphs>
  <Slides>19</Slides>
  <Notes>11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19</vt:i4>
      </vt:variant>
    </vt:vector>
  </HeadingPairs>
  <TitlesOfParts>
    <vt:vector size="25" baseType="lpstr">
      <vt:lpstr>Arial</vt:lpstr>
      <vt:lpstr>Calibri</vt:lpstr>
      <vt:lpstr>Calibri Light</vt:lpstr>
      <vt:lpstr>Helvetica</vt:lpstr>
      <vt:lpstr>Times New Roman</vt:lpstr>
      <vt:lpstr>Office Theme</vt:lpstr>
      <vt:lpstr>Intégration du suivi communautaire (SC)  dans les demandes de financement C19RM </vt:lpstr>
      <vt:lpstr>Agenda</vt:lpstr>
      <vt:lpstr>Mecanisme du COVID-19(C19RM)</vt:lpstr>
      <vt:lpstr>1. Qu’est ce que le suivi communautaire?</vt:lpstr>
      <vt:lpstr>Présentation PowerPoint</vt:lpstr>
      <vt:lpstr>Présentation PowerPoint</vt:lpstr>
      <vt:lpstr>L’impact du suivi communautaire</vt:lpstr>
      <vt:lpstr>Présentation PowerPoint</vt:lpstr>
      <vt:lpstr>2. Le mandat du C19RM pour le suivi communautaire</vt:lpstr>
      <vt:lpstr>3. Comment concevoir, planifier et chiffrer les programmes de suivi communautaire </vt:lpstr>
      <vt:lpstr>Présentation PowerPoint</vt:lpstr>
      <vt:lpstr>Présentation PowerPoint</vt:lpstr>
      <vt:lpstr>Ressources de planification de programme</vt:lpstr>
      <vt:lpstr>Ethique et protection de la vie privee (1)</vt:lpstr>
      <vt:lpstr>Présentation PowerPoint</vt:lpstr>
      <vt:lpstr>Quelles activites de SC le C19RM peut financer?</vt:lpstr>
      <vt:lpstr>Présentation PowerPoint</vt:lpstr>
      <vt:lpstr>Que faire MAINTENANT!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Intégration du suivi communautaire (SC)  dans les demandes de financement C19RM</dc:title>
  <dc:creator>Nadia Rafif</dc:creator>
  <cp:lastModifiedBy>Léa Ida SAVADOGO/YUGBARE</cp:lastModifiedBy>
  <cp:revision>7</cp:revision>
  <dcterms:created xsi:type="dcterms:W3CDTF">2021-06-15T22:54:51Z</dcterms:created>
  <dcterms:modified xsi:type="dcterms:W3CDTF">2021-06-16T09:00:45Z</dcterms:modified>
</cp:coreProperties>
</file>