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65" r:id="rId3"/>
    <p:sldId id="272" r:id="rId4"/>
    <p:sldId id="287" r:id="rId5"/>
    <p:sldId id="288" r:id="rId6"/>
    <p:sldId id="273" r:id="rId7"/>
    <p:sldId id="275" r:id="rId8"/>
    <p:sldId id="292" r:id="rId9"/>
    <p:sldId id="281" r:id="rId10"/>
    <p:sldId id="290" r:id="rId11"/>
    <p:sldId id="291" r:id="rId12"/>
    <p:sldId id="294" r:id="rId13"/>
    <p:sldId id="276" r:id="rId14"/>
    <p:sldId id="271" r:id="rId1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"/>
      </a:defRPr>
    </a:lvl1pPr>
    <a:lvl2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"/>
      </a:defRPr>
    </a:lvl2pPr>
    <a:lvl3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"/>
      </a:defRPr>
    </a:lvl3pPr>
    <a:lvl4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"/>
      </a:defRPr>
    </a:lvl4pPr>
    <a:lvl5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"/>
      </a:defRPr>
    </a:lvl5pPr>
    <a:lvl6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"/>
      </a:defRPr>
    </a:lvl6pPr>
    <a:lvl7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"/>
      </a:defRPr>
    </a:lvl7pPr>
    <a:lvl8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"/>
      </a:defRPr>
    </a:lvl8pPr>
    <a:lvl9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0CC"/>
          </a:solidFill>
        </a:fill>
      </a:tcStyle>
    </a:wholeTbl>
    <a:band2H>
      <a:tcTxStyle/>
      <a:tcStyle>
        <a:tcBdr/>
        <a:fill>
          <a:solidFill>
            <a:srgbClr val="EBF0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3D8CB"/>
          </a:solidFill>
        </a:fill>
      </a:tcStyle>
    </a:wholeTbl>
    <a:band2H>
      <a:tcTxStyle/>
      <a:tcStyle>
        <a:tcBdr/>
        <a:fill>
          <a:solidFill>
            <a:srgbClr val="F9ED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22" autoAdjust="0"/>
    <p:restoredTop sz="94660"/>
  </p:normalViewPr>
  <p:slideViewPr>
    <p:cSldViewPr>
      <p:cViewPr varScale="1">
        <p:scale>
          <a:sx n="34" d="100"/>
          <a:sy n="34" d="100"/>
        </p:scale>
        <p:origin x="660" y="8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%20FIRST%20USER\Desktop\New%20folder\Grant%20windows\ITPC%202020\Reports\Field%20Data%202020\December%202020%20Repor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%20FIRST%20USER\Desktop\New%20folder\Grant%20windows\ITPC%202020\Reports\Field%20Data%202020\December%202020%20Repor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LL%20FIRST%20USER\Desktop\New%20folder\Grant%20windows\ITPC%202020\Reports\Field%20Data%202020\December%202020%20Repo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9917499588168377E-2"/>
          <c:y val="0.16991130114671943"/>
          <c:w val="0.68395685919955251"/>
          <c:h val="0.643464566929133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'Data Analysis'!$A$3</c:f>
              <c:strCache>
                <c:ptCount val="1"/>
                <c:pt idx="0">
                  <c:v>Number of PLHIV newly initiated/enrolled onto ART  - SAME DAY</c:v>
                </c:pt>
              </c:strCache>
            </c:strRef>
          </c:tx>
          <c:invertIfNegative val="0"/>
          <c:cat>
            <c:strRef>
              <c:f>'Data Analysis'!$B$2:$F$2</c:f>
              <c:strCache>
                <c:ptCount val="5"/>
                <c:pt idx="0">
                  <c:v>Connaught</c:v>
                </c:pt>
                <c:pt idx="1">
                  <c:v>PCMH</c:v>
                </c:pt>
                <c:pt idx="2">
                  <c:v>ODCH</c:v>
                </c:pt>
                <c:pt idx="3">
                  <c:v>Waterloo CHC</c:v>
                </c:pt>
                <c:pt idx="4">
                  <c:v>Tombo CHC</c:v>
                </c:pt>
              </c:strCache>
            </c:strRef>
          </c:cat>
          <c:val>
            <c:numRef>
              <c:f>'Data Analysis'!$B$3:$F$3</c:f>
              <c:numCache>
                <c:formatCode>General</c:formatCode>
                <c:ptCount val="5"/>
                <c:pt idx="0">
                  <c:v>0</c:v>
                </c:pt>
                <c:pt idx="1">
                  <c:v>102</c:v>
                </c:pt>
                <c:pt idx="2">
                  <c:v>0</c:v>
                </c:pt>
                <c:pt idx="3">
                  <c:v>2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1E-BF4E-A914-A91129C03F3C}"/>
            </c:ext>
          </c:extLst>
        </c:ser>
        <c:ser>
          <c:idx val="1"/>
          <c:order val="1"/>
          <c:tx>
            <c:strRef>
              <c:f>'Data Analysis'!$A$4</c:f>
              <c:strCache>
                <c:ptCount val="1"/>
                <c:pt idx="0">
                  <c:v>Number of PLHIV newly initiated/enrolled onto ART  -  NOT SAME DAY</c:v>
                </c:pt>
              </c:strCache>
            </c:strRef>
          </c:tx>
          <c:invertIfNegative val="0"/>
          <c:cat>
            <c:strRef>
              <c:f>'Data Analysis'!$B$2:$F$2</c:f>
              <c:strCache>
                <c:ptCount val="5"/>
                <c:pt idx="0">
                  <c:v>Connaught</c:v>
                </c:pt>
                <c:pt idx="1">
                  <c:v>PCMH</c:v>
                </c:pt>
                <c:pt idx="2">
                  <c:v>ODCH</c:v>
                </c:pt>
                <c:pt idx="3">
                  <c:v>Waterloo CHC</c:v>
                </c:pt>
                <c:pt idx="4">
                  <c:v>Tombo CHC</c:v>
                </c:pt>
              </c:strCache>
            </c:strRef>
          </c:cat>
          <c:val>
            <c:numRef>
              <c:f>'Data Analysis'!$B$4:$F$4</c:f>
              <c:numCache>
                <c:formatCode>General</c:formatCode>
                <c:ptCount val="5"/>
                <c:pt idx="0">
                  <c:v>125</c:v>
                </c:pt>
                <c:pt idx="1">
                  <c:v>4</c:v>
                </c:pt>
                <c:pt idx="2">
                  <c:v>21</c:v>
                </c:pt>
                <c:pt idx="3">
                  <c:v>151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1E-BF4E-A914-A91129C03F3C}"/>
            </c:ext>
          </c:extLst>
        </c:ser>
        <c:ser>
          <c:idx val="2"/>
          <c:order val="2"/>
          <c:tx>
            <c:strRef>
              <c:f>'Data Analysis'!$A$5</c:f>
              <c:strCache>
                <c:ptCount val="1"/>
                <c:pt idx="0">
                  <c:v>Number of PLHIV who received a baseline CD4 count before initiating ART</c:v>
                </c:pt>
              </c:strCache>
            </c:strRef>
          </c:tx>
          <c:invertIfNegative val="0"/>
          <c:cat>
            <c:strRef>
              <c:f>'Data Analysis'!$B$2:$F$2</c:f>
              <c:strCache>
                <c:ptCount val="5"/>
                <c:pt idx="0">
                  <c:v>Connaught</c:v>
                </c:pt>
                <c:pt idx="1">
                  <c:v>PCMH</c:v>
                </c:pt>
                <c:pt idx="2">
                  <c:v>ODCH</c:v>
                </c:pt>
                <c:pt idx="3">
                  <c:v>Waterloo CHC</c:v>
                </c:pt>
                <c:pt idx="4">
                  <c:v>Tombo CHC</c:v>
                </c:pt>
              </c:strCache>
            </c:strRef>
          </c:cat>
          <c:val>
            <c:numRef>
              <c:f>'Data Analysis'!$B$5:$F$5</c:f>
              <c:numCache>
                <c:formatCode>General</c:formatCode>
                <c:ptCount val="5"/>
                <c:pt idx="0">
                  <c:v>487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1E-BF4E-A914-A91129C03F3C}"/>
            </c:ext>
          </c:extLst>
        </c:ser>
        <c:ser>
          <c:idx val="3"/>
          <c:order val="3"/>
          <c:tx>
            <c:strRef>
              <c:f>'Data Analysis'!$A$6</c:f>
              <c:strCache>
                <c:ptCount val="1"/>
                <c:pt idx="0">
                  <c:v>Number of PLHIV who are Lost To Follow Up</c:v>
                </c:pt>
              </c:strCache>
            </c:strRef>
          </c:tx>
          <c:invertIfNegative val="0"/>
          <c:cat>
            <c:strRef>
              <c:f>'Data Analysis'!$B$2:$F$2</c:f>
              <c:strCache>
                <c:ptCount val="5"/>
                <c:pt idx="0">
                  <c:v>Connaught</c:v>
                </c:pt>
                <c:pt idx="1">
                  <c:v>PCMH</c:v>
                </c:pt>
                <c:pt idx="2">
                  <c:v>ODCH</c:v>
                </c:pt>
                <c:pt idx="3">
                  <c:v>Waterloo CHC</c:v>
                </c:pt>
                <c:pt idx="4">
                  <c:v>Tombo CHC</c:v>
                </c:pt>
              </c:strCache>
            </c:strRef>
          </c:cat>
          <c:val>
            <c:numRef>
              <c:f>'Data Analysis'!$B$6:$F$6</c:f>
              <c:numCache>
                <c:formatCode>General</c:formatCode>
                <c:ptCount val="5"/>
                <c:pt idx="0">
                  <c:v>336</c:v>
                </c:pt>
                <c:pt idx="1">
                  <c:v>409</c:v>
                </c:pt>
                <c:pt idx="2">
                  <c:v>7</c:v>
                </c:pt>
                <c:pt idx="3">
                  <c:v>15</c:v>
                </c:pt>
                <c:pt idx="4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1E-BF4E-A914-A91129C03F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37347264"/>
        <c:axId val="637359232"/>
        <c:axId val="0"/>
      </c:bar3DChart>
      <c:catAx>
        <c:axId val="637347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 b="1">
                <a:latin typeface="Calibri" pitchFamily="34" charset="0"/>
                <a:cs typeface="Calibri" pitchFamily="34" charset="0"/>
              </a:defRPr>
            </a:pPr>
            <a:endParaRPr lang="fr-FR"/>
          </a:p>
        </c:txPr>
        <c:crossAx val="637359232"/>
        <c:crosses val="autoZero"/>
        <c:auto val="1"/>
        <c:lblAlgn val="ctr"/>
        <c:lblOffset val="100"/>
        <c:noMultiLvlLbl val="0"/>
      </c:catAx>
      <c:valAx>
        <c:axId val="637359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>
                <a:latin typeface="Calibri" pitchFamily="34" charset="0"/>
                <a:cs typeface="Calibri" pitchFamily="34" charset="0"/>
              </a:defRPr>
            </a:pPr>
            <a:endParaRPr lang="fr-FR"/>
          </a:p>
        </c:txPr>
        <c:crossAx val="637347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606373238222565"/>
          <c:y val="6.2318150836093288E-2"/>
          <c:w val="0.26726963287604061"/>
          <c:h val="0.79317588336030731"/>
        </c:manualLayout>
      </c:layout>
      <c:overlay val="0"/>
      <c:txPr>
        <a:bodyPr/>
        <a:lstStyle/>
        <a:p>
          <a:pPr>
            <a:defRPr sz="2400">
              <a:latin typeface="Calibri" pitchFamily="34" charset="0"/>
              <a:cs typeface="Calibri" pitchFamily="34" charset="0"/>
            </a:defRPr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'Data Analysis'!$A$17</c:f>
              <c:strCache>
                <c:ptCount val="1"/>
                <c:pt idx="0">
                  <c:v>Number of PLHIV on ART who are virally suppressed</c:v>
                </c:pt>
              </c:strCache>
            </c:strRef>
          </c:tx>
          <c:invertIfNegative val="0"/>
          <c:cat>
            <c:strRef>
              <c:f>'Data Analysis'!$B$15:$F$15</c:f>
              <c:strCache>
                <c:ptCount val="5"/>
                <c:pt idx="0">
                  <c:v>Connaught</c:v>
                </c:pt>
                <c:pt idx="1">
                  <c:v>PCMH</c:v>
                </c:pt>
                <c:pt idx="2">
                  <c:v>ODCH</c:v>
                </c:pt>
                <c:pt idx="3">
                  <c:v>Waterloo CHC</c:v>
                </c:pt>
                <c:pt idx="4">
                  <c:v>Tombo CHC</c:v>
                </c:pt>
              </c:strCache>
            </c:strRef>
          </c:cat>
          <c:val>
            <c:numRef>
              <c:f>'Data Analysis'!$B$17:$F$17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DD-B949-B597-65197B101E57}"/>
            </c:ext>
          </c:extLst>
        </c:ser>
        <c:ser>
          <c:idx val="2"/>
          <c:order val="1"/>
          <c:tx>
            <c:strRef>
              <c:f>'Data Analysis'!$A$18</c:f>
              <c:strCache>
                <c:ptCount val="1"/>
                <c:pt idx="0">
                  <c:v>Number of PLHIV who have treatment failure</c:v>
                </c:pt>
              </c:strCache>
            </c:strRef>
          </c:tx>
          <c:invertIfNegative val="0"/>
          <c:cat>
            <c:strRef>
              <c:f>'Data Analysis'!$B$15:$F$15</c:f>
              <c:strCache>
                <c:ptCount val="5"/>
                <c:pt idx="0">
                  <c:v>Connaught</c:v>
                </c:pt>
                <c:pt idx="1">
                  <c:v>PCMH</c:v>
                </c:pt>
                <c:pt idx="2">
                  <c:v>ODCH</c:v>
                </c:pt>
                <c:pt idx="3">
                  <c:v>Waterloo CHC</c:v>
                </c:pt>
                <c:pt idx="4">
                  <c:v>Tombo CHC</c:v>
                </c:pt>
              </c:strCache>
            </c:strRef>
          </c:cat>
          <c:val>
            <c:numRef>
              <c:f>'Data Analysis'!$B$18:$F$18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DD-B949-B597-65197B101E57}"/>
            </c:ext>
          </c:extLst>
        </c:ser>
        <c:ser>
          <c:idx val="3"/>
          <c:order val="2"/>
          <c:tx>
            <c:strRef>
              <c:f>'Data Analysis'!$A$19</c:f>
              <c:strCache>
                <c:ptCount val="1"/>
                <c:pt idx="0">
                  <c:v>Number of People initiated/enrolled onto TB treatment</c:v>
                </c:pt>
              </c:strCache>
            </c:strRef>
          </c:tx>
          <c:invertIfNegative val="0"/>
          <c:cat>
            <c:strRef>
              <c:f>'Data Analysis'!$B$15:$F$15</c:f>
              <c:strCache>
                <c:ptCount val="5"/>
                <c:pt idx="0">
                  <c:v>Connaught</c:v>
                </c:pt>
                <c:pt idx="1">
                  <c:v>PCMH</c:v>
                </c:pt>
                <c:pt idx="2">
                  <c:v>ODCH</c:v>
                </c:pt>
                <c:pt idx="3">
                  <c:v>Waterloo CHC</c:v>
                </c:pt>
                <c:pt idx="4">
                  <c:v>Tombo CHC</c:v>
                </c:pt>
              </c:strCache>
            </c:strRef>
          </c:cat>
          <c:val>
            <c:numRef>
              <c:f>'Data Analysis'!$B$19:$F$19</c:f>
              <c:numCache>
                <c:formatCode>General</c:formatCode>
                <c:ptCount val="5"/>
                <c:pt idx="0">
                  <c:v>50</c:v>
                </c:pt>
                <c:pt idx="1">
                  <c:v>2</c:v>
                </c:pt>
                <c:pt idx="2">
                  <c:v>6</c:v>
                </c:pt>
                <c:pt idx="3">
                  <c:v>13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DD-B949-B597-65197B101E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37359776"/>
        <c:axId val="637353248"/>
        <c:axId val="0"/>
      </c:bar3DChart>
      <c:catAx>
        <c:axId val="637359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 b="1">
                <a:latin typeface="Calibri" pitchFamily="34" charset="0"/>
                <a:cs typeface="Calibri" pitchFamily="34" charset="0"/>
              </a:defRPr>
            </a:pPr>
            <a:endParaRPr lang="fr-FR"/>
          </a:p>
        </c:txPr>
        <c:crossAx val="637353248"/>
        <c:crosses val="autoZero"/>
        <c:auto val="1"/>
        <c:lblAlgn val="ctr"/>
        <c:lblOffset val="100"/>
        <c:noMultiLvlLbl val="0"/>
      </c:catAx>
      <c:valAx>
        <c:axId val="637353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1">
                <a:latin typeface="Calibri" pitchFamily="34" charset="0"/>
                <a:cs typeface="Calibri" pitchFamily="34" charset="0"/>
              </a:defRPr>
            </a:pPr>
            <a:endParaRPr lang="fr-FR"/>
          </a:p>
        </c:txPr>
        <c:crossAx val="637359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951283951707044"/>
          <c:y val="0.16776497289283451"/>
          <c:w val="0.29323910737467529"/>
          <c:h val="0.65557748485462397"/>
        </c:manualLayout>
      </c:layout>
      <c:overlay val="0"/>
      <c:txPr>
        <a:bodyPr/>
        <a:lstStyle/>
        <a:p>
          <a:pPr>
            <a:defRPr sz="3600" b="1">
              <a:latin typeface="Calibri" pitchFamily="34" charset="0"/>
              <a:cs typeface="Calibri" pitchFamily="34" charset="0"/>
            </a:defRPr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2800">
              <a:latin typeface="Calibri" pitchFamily="34" charset="0"/>
              <a:cs typeface="Calibri" pitchFamily="34" charset="0"/>
            </a:defRPr>
          </a:pPr>
          <a:endParaRPr lang="fr-FR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'Data Analysis'!$A$31</c:f>
              <c:strCache>
                <c:ptCount val="1"/>
                <c:pt idx="0">
                  <c:v>Number of PLHIV enrolled in multi-month dispensing of ART </c:v>
                </c:pt>
              </c:strCache>
            </c:strRef>
          </c:tx>
          <c:invertIfNegative val="0"/>
          <c:cat>
            <c:strRef>
              <c:f>'Data Analysis'!$B$30:$F$30</c:f>
              <c:strCache>
                <c:ptCount val="5"/>
                <c:pt idx="0">
                  <c:v>Connaught</c:v>
                </c:pt>
                <c:pt idx="1">
                  <c:v>PCMH</c:v>
                </c:pt>
                <c:pt idx="2">
                  <c:v>ODCH</c:v>
                </c:pt>
                <c:pt idx="3">
                  <c:v>Waterloo CHC</c:v>
                </c:pt>
                <c:pt idx="4">
                  <c:v>Tombo CHC</c:v>
                </c:pt>
              </c:strCache>
            </c:strRef>
          </c:cat>
          <c:val>
            <c:numRef>
              <c:f>'Data Analysis'!$B$31:$F$31</c:f>
              <c:numCache>
                <c:formatCode>General</c:formatCode>
                <c:ptCount val="5"/>
                <c:pt idx="0">
                  <c:v>4125</c:v>
                </c:pt>
                <c:pt idx="1">
                  <c:v>4107</c:v>
                </c:pt>
                <c:pt idx="2">
                  <c:v>1017</c:v>
                </c:pt>
                <c:pt idx="3">
                  <c:v>1995</c:v>
                </c:pt>
                <c:pt idx="4">
                  <c:v>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61-6B4E-A2BC-858CD81AED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37357600"/>
        <c:axId val="637356512"/>
        <c:axId val="0"/>
      </c:bar3DChart>
      <c:catAx>
        <c:axId val="637357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800" b="1">
                <a:latin typeface="Calibri" pitchFamily="34" charset="0"/>
                <a:cs typeface="Calibri" pitchFamily="34" charset="0"/>
              </a:defRPr>
            </a:pPr>
            <a:endParaRPr lang="fr-FR"/>
          </a:p>
        </c:txPr>
        <c:crossAx val="637356512"/>
        <c:crosses val="autoZero"/>
        <c:auto val="1"/>
        <c:lblAlgn val="ctr"/>
        <c:lblOffset val="100"/>
        <c:noMultiLvlLbl val="0"/>
      </c:catAx>
      <c:valAx>
        <c:axId val="637356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800" b="1">
                <a:latin typeface="Calibri" pitchFamily="34" charset="0"/>
                <a:cs typeface="Calibri" pitchFamily="34" charset="0"/>
              </a:defRPr>
            </a:pPr>
            <a:endParaRPr lang="fr-FR"/>
          </a:p>
        </c:txPr>
        <c:crossAx val="637357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6" name="Shape 31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4289495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spcBef>
        <a:spcPts val="800"/>
      </a:spcBef>
      <a:defRPr sz="2400">
        <a:latin typeface="+mj-lt"/>
        <a:ea typeface="+mj-ea"/>
        <a:cs typeface="+mj-cs"/>
        <a:sym typeface="Times"/>
      </a:defRPr>
    </a:lvl1pPr>
    <a:lvl2pPr indent="228600" defTabSz="1828800" latinLnBrk="0">
      <a:spcBef>
        <a:spcPts val="800"/>
      </a:spcBef>
      <a:defRPr sz="2400">
        <a:latin typeface="+mj-lt"/>
        <a:ea typeface="+mj-ea"/>
        <a:cs typeface="+mj-cs"/>
        <a:sym typeface="Times"/>
      </a:defRPr>
    </a:lvl2pPr>
    <a:lvl3pPr indent="457200" defTabSz="1828800" latinLnBrk="0">
      <a:spcBef>
        <a:spcPts val="800"/>
      </a:spcBef>
      <a:defRPr sz="2400">
        <a:latin typeface="+mj-lt"/>
        <a:ea typeface="+mj-ea"/>
        <a:cs typeface="+mj-cs"/>
        <a:sym typeface="Times"/>
      </a:defRPr>
    </a:lvl3pPr>
    <a:lvl4pPr indent="685800" defTabSz="1828800" latinLnBrk="0">
      <a:spcBef>
        <a:spcPts val="800"/>
      </a:spcBef>
      <a:defRPr sz="2400">
        <a:latin typeface="+mj-lt"/>
        <a:ea typeface="+mj-ea"/>
        <a:cs typeface="+mj-cs"/>
        <a:sym typeface="Times"/>
      </a:defRPr>
    </a:lvl4pPr>
    <a:lvl5pPr indent="914400" defTabSz="1828800" latinLnBrk="0">
      <a:spcBef>
        <a:spcPts val="800"/>
      </a:spcBef>
      <a:defRPr sz="2400">
        <a:latin typeface="+mj-lt"/>
        <a:ea typeface="+mj-ea"/>
        <a:cs typeface="+mj-cs"/>
        <a:sym typeface="Times"/>
      </a:defRPr>
    </a:lvl5pPr>
    <a:lvl6pPr indent="1143000" defTabSz="1828800" latinLnBrk="0">
      <a:spcBef>
        <a:spcPts val="800"/>
      </a:spcBef>
      <a:defRPr sz="2400">
        <a:latin typeface="+mj-lt"/>
        <a:ea typeface="+mj-ea"/>
        <a:cs typeface="+mj-cs"/>
        <a:sym typeface="Times"/>
      </a:defRPr>
    </a:lvl6pPr>
    <a:lvl7pPr indent="1371600" defTabSz="1828800" latinLnBrk="0">
      <a:spcBef>
        <a:spcPts val="800"/>
      </a:spcBef>
      <a:defRPr sz="2400">
        <a:latin typeface="+mj-lt"/>
        <a:ea typeface="+mj-ea"/>
        <a:cs typeface="+mj-cs"/>
        <a:sym typeface="Times"/>
      </a:defRPr>
    </a:lvl7pPr>
    <a:lvl8pPr indent="1600200" defTabSz="1828800" latinLnBrk="0">
      <a:spcBef>
        <a:spcPts val="800"/>
      </a:spcBef>
      <a:defRPr sz="2400">
        <a:latin typeface="+mj-lt"/>
        <a:ea typeface="+mj-ea"/>
        <a:cs typeface="+mj-cs"/>
        <a:sym typeface="Times"/>
      </a:defRPr>
    </a:lvl8pPr>
    <a:lvl9pPr indent="1828800" defTabSz="1828800" latinLnBrk="0">
      <a:spcBef>
        <a:spcPts val="800"/>
      </a:spcBef>
      <a:defRPr sz="2400">
        <a:latin typeface="+mj-lt"/>
        <a:ea typeface="+mj-ea"/>
        <a:cs typeface="+mj-cs"/>
        <a:sym typeface="Time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2" name="Shape 3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205380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040709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463119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63600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93237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08375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5980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31714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1.Both</a:t>
            </a:r>
            <a:r>
              <a:rPr lang="en-US" baseline="0" dirty="0"/>
              <a:t> quantitative and qualitative data were collected at the five facilities  with tools developed by ITPC for four months (Sept – Dec)</a:t>
            </a:r>
          </a:p>
          <a:p>
            <a:r>
              <a:rPr lang="en-US" baseline="0" dirty="0"/>
              <a:t>2. Data collection was done by  four volunteers supervised by a  Project Officer</a:t>
            </a:r>
          </a:p>
          <a:p>
            <a:r>
              <a:rPr lang="en-US" baseline="0" dirty="0"/>
              <a:t>3.Both quantitative and qualitative data were collected, verified and uploaded into the ITPC platform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31887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1.The </a:t>
            </a:r>
            <a:r>
              <a:rPr lang="en-US" baseline="0" dirty="0"/>
              <a:t> charts  present aggregated  data for quantitative data collected from health facility records</a:t>
            </a:r>
          </a:p>
          <a:p>
            <a:r>
              <a:rPr lang="en-US" baseline="0" dirty="0"/>
              <a:t>2. All the facilities initiate treatment ‘some other day’ (Amber) than the very day client  test positive to HIV . PCMH and </a:t>
            </a:r>
            <a:r>
              <a:rPr lang="en-US" baseline="0" dirty="0" err="1"/>
              <a:t>Tombo</a:t>
            </a:r>
            <a:r>
              <a:rPr lang="en-US" baseline="0" dirty="0"/>
              <a:t> are exceptional</a:t>
            </a:r>
          </a:p>
          <a:p>
            <a:r>
              <a:rPr lang="en-US" baseline="0" dirty="0"/>
              <a:t>3. Lost to follow up (dark grey) is a concern in almost all the facilities especially PCMH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17335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Viral load test is a concern over the last four months due to breakdown of the equipment</a:t>
            </a:r>
          </a:p>
          <a:p>
            <a:pPr marL="457200" indent="-457200">
              <a:buAutoNum type="arabicPeriod"/>
            </a:pPr>
            <a:r>
              <a:rPr lang="en-US" dirty="0"/>
              <a:t>Specimen</a:t>
            </a:r>
            <a:r>
              <a:rPr lang="en-US" baseline="0" dirty="0"/>
              <a:t> taken cannot be tested for PCMH and ODCH (Green bars) and we cannot ascertain viral suppression</a:t>
            </a:r>
          </a:p>
          <a:p>
            <a:pPr marL="457200" indent="-457200">
              <a:buAutoNum type="arabicPeriod"/>
            </a:pPr>
            <a:r>
              <a:rPr lang="en-US" baseline="0" dirty="0"/>
              <a:t>Treatment failure (light grey) is not captured in the service registers and cannot be reliably reported</a:t>
            </a:r>
          </a:p>
          <a:p>
            <a:pPr marL="457200" indent="-457200">
              <a:buAutoNum type="arabicPeriod"/>
            </a:pPr>
            <a:r>
              <a:rPr lang="en-US" baseline="0" dirty="0"/>
              <a:t>TB testing service is offered for both co-infected and for people referred for testing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7343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Connaught and PCMH offered more MMD – two and three months (4125 and 4107) for the intervention</a:t>
            </a:r>
            <a:r>
              <a:rPr lang="en-US" baseline="0" dirty="0"/>
              <a:t> period respectively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9169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92669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7" name="Shape 3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3810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17548595" y="-3346"/>
            <a:ext cx="4449695" cy="111047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76" y="0"/>
                </a:moveTo>
                <a:lnTo>
                  <a:pt x="0" y="0"/>
                </a:lnTo>
                <a:lnTo>
                  <a:pt x="0" y="27"/>
                </a:lnTo>
                <a:lnTo>
                  <a:pt x="9912" y="21600"/>
                </a:lnTo>
                <a:lnTo>
                  <a:pt x="21600" y="21600"/>
                </a:lnTo>
                <a:lnTo>
                  <a:pt x="11676" y="0"/>
                </a:lnTo>
                <a:close/>
              </a:path>
            </a:pathLst>
          </a:custGeom>
          <a:solidFill>
            <a:srgbClr val="009D49"/>
          </a:solidFill>
          <a:ln w="12700">
            <a:miter lim="400000"/>
          </a:ln>
        </p:spPr>
        <p:txBody>
          <a:bodyPr lIns="91436" tIns="91436" rIns="91436" bIns="91436"/>
          <a:lstStyle/>
          <a:p>
            <a:pPr>
              <a:defRPr sz="3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9" name="Shape 19"/>
          <p:cNvSpPr/>
          <p:nvPr/>
        </p:nvSpPr>
        <p:spPr>
          <a:xfrm>
            <a:off x="7467600" y="3879031"/>
            <a:ext cx="12649200" cy="3062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6" tIns="91436" rIns="91436" bIns="91436" anchor="ctr">
            <a:spAutoFit/>
          </a:bodyPr>
          <a:lstStyle>
            <a:lvl1pPr>
              <a:defRPr sz="10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br/>
            <a:endParaRPr/>
          </a:p>
        </p:txBody>
      </p:sp>
      <p:sp>
        <p:nvSpPr>
          <p:cNvPr id="20" name="Shape 20"/>
          <p:cNvSpPr/>
          <p:nvPr/>
        </p:nvSpPr>
        <p:spPr>
          <a:xfrm>
            <a:off x="7467600" y="4387031"/>
            <a:ext cx="12649200" cy="3062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6" tIns="91436" rIns="91436" bIns="91436" anchor="ctr">
            <a:spAutoFit/>
          </a:bodyPr>
          <a:lstStyle>
            <a:lvl1pPr>
              <a:defRPr sz="10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br/>
            <a:endParaRPr/>
          </a:p>
        </p:txBody>
      </p:sp>
      <p:sp>
        <p:nvSpPr>
          <p:cNvPr id="21" name="Shape 21"/>
          <p:cNvSpPr/>
          <p:nvPr/>
        </p:nvSpPr>
        <p:spPr>
          <a:xfrm>
            <a:off x="334431" y="213144"/>
            <a:ext cx="5881743" cy="3285529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91436" tIns="91436" rIns="91436" bIns="91436"/>
          <a:lstStyle/>
          <a:p>
            <a:pPr>
              <a:defRPr sz="36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24" name="Group 24"/>
          <p:cNvGrpSpPr/>
          <p:nvPr/>
        </p:nvGrpSpPr>
        <p:grpSpPr>
          <a:xfrm>
            <a:off x="1768596" y="11574915"/>
            <a:ext cx="19113852" cy="1567019"/>
            <a:chOff x="0" y="0"/>
            <a:chExt cx="19113850" cy="1567018"/>
          </a:xfrm>
        </p:grpSpPr>
        <p:sp>
          <p:nvSpPr>
            <p:cNvPr id="22" name="Shape 22"/>
            <p:cNvSpPr/>
            <p:nvPr/>
          </p:nvSpPr>
          <p:spPr>
            <a:xfrm>
              <a:off x="-1" y="-1"/>
              <a:ext cx="19113852" cy="156702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ctr">
              <a:noAutofit/>
            </a:bodyPr>
            <a:lstStyle/>
            <a:p>
              <a:pPr algn="ctr">
                <a:defRPr sz="6200">
                  <a:latin typeface="Cooper Std"/>
                  <a:ea typeface="Cooper Std"/>
                  <a:cs typeface="Cooper Std"/>
                  <a:sym typeface="Cooper Std"/>
                </a:defRPr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-1" y="300913"/>
              <a:ext cx="19113852" cy="9651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91436" tIns="91436" rIns="91436" bIns="91436" numCol="1" anchor="ctr">
              <a:spAutoFit/>
            </a:bodyPr>
            <a:lstStyle>
              <a:lvl1pPr algn="ctr">
                <a:defRPr sz="6200">
                  <a:latin typeface="Cooper Std"/>
                  <a:ea typeface="Cooper Std"/>
                  <a:cs typeface="Cooper Std"/>
                  <a:sym typeface="Cooper Std"/>
                </a:defRPr>
              </a:lvl1pPr>
            </a:lstStyle>
            <a:p>
              <a:r>
                <a:t>Equal Rights and Opportunities for PLHIV</a:t>
              </a:r>
            </a:p>
          </p:txBody>
        </p:sp>
      </p:grpSp>
      <p:sp>
        <p:nvSpPr>
          <p:cNvPr id="25" name="Shape 25"/>
          <p:cNvSpPr/>
          <p:nvPr/>
        </p:nvSpPr>
        <p:spPr>
          <a:xfrm>
            <a:off x="6476998" y="2817933"/>
            <a:ext cx="11430004" cy="457205"/>
          </a:xfrm>
          <a:prstGeom prst="rect">
            <a:avLst/>
          </a:prstGeom>
          <a:solidFill>
            <a:srgbClr val="003846"/>
          </a:solidFill>
          <a:ln w="12700">
            <a:miter lim="400000"/>
          </a:ln>
        </p:spPr>
        <p:txBody>
          <a:bodyPr lIns="91436" tIns="91436" rIns="91436" bIns="91436"/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-1" y="11137900"/>
            <a:ext cx="24384002" cy="1"/>
          </a:xfrm>
          <a:prstGeom prst="line">
            <a:avLst/>
          </a:prstGeom>
          <a:ln w="114300">
            <a:solidFill>
              <a:srgbClr val="4F81BD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xfrm>
            <a:off x="7467600" y="3048000"/>
            <a:ext cx="12649200" cy="2438400"/>
          </a:xfrm>
          <a:prstGeom prst="rect">
            <a:avLst/>
          </a:prstGeom>
        </p:spPr>
        <p:txBody>
          <a:bodyPr/>
          <a:lstStyle>
            <a:lvl1pPr>
              <a:defRPr sz="6800"/>
            </a:lvl1pPr>
          </a:lstStyle>
          <a:p>
            <a:r>
              <a:t>Click to edit Master title style</a:t>
            </a:r>
          </a:p>
        </p:txBody>
      </p:sp>
      <p:sp>
        <p:nvSpPr>
          <p:cNvPr id="28" name="Shape 28"/>
          <p:cNvSpPr/>
          <p:nvPr/>
        </p:nvSpPr>
        <p:spPr>
          <a:xfrm>
            <a:off x="19947720" y="-3346"/>
            <a:ext cx="4443965" cy="111047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676" y="0"/>
                </a:moveTo>
                <a:lnTo>
                  <a:pt x="0" y="0"/>
                </a:lnTo>
                <a:lnTo>
                  <a:pt x="0" y="27"/>
                </a:lnTo>
                <a:lnTo>
                  <a:pt x="9912" y="21600"/>
                </a:lnTo>
                <a:lnTo>
                  <a:pt x="21600" y="21600"/>
                </a:lnTo>
                <a:lnTo>
                  <a:pt x="11676" y="0"/>
                </a:lnTo>
                <a:close/>
              </a:path>
            </a:pathLst>
          </a:custGeom>
          <a:solidFill>
            <a:srgbClr val="283F99"/>
          </a:solidFill>
          <a:ln w="12700">
            <a:miter lim="400000"/>
          </a:ln>
        </p:spPr>
        <p:txBody>
          <a:bodyPr lIns="91436" tIns="91436" rIns="91436" bIns="91436"/>
          <a:lstStyle/>
          <a:p>
            <a:pPr>
              <a:defRPr sz="3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xfrm>
            <a:off x="16154400" y="12712700"/>
            <a:ext cx="478098" cy="46666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>
            <a:spLocks noGrp="1"/>
          </p:cNvSpPr>
          <p:nvPr>
            <p:ph type="body" sz="quarter" idx="1"/>
          </p:nvPr>
        </p:nvSpPr>
        <p:spPr>
          <a:xfrm>
            <a:off x="4318000" y="3352800"/>
            <a:ext cx="7620000" cy="8229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80" name="Shape 280"/>
          <p:cNvSpPr>
            <a:spLocks noGrp="1"/>
          </p:cNvSpPr>
          <p:nvPr>
            <p:ph type="title"/>
          </p:nvPr>
        </p:nvSpPr>
        <p:spPr>
          <a:xfrm>
            <a:off x="9016999" y="1117600"/>
            <a:ext cx="14817434" cy="1320800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81" name="Shape 281"/>
          <p:cNvSpPr/>
          <p:nvPr/>
        </p:nvSpPr>
        <p:spPr>
          <a:xfrm>
            <a:off x="33861" y="993946"/>
            <a:ext cx="5204015" cy="2228657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91436" tIns="91436" rIns="91436" bIns="91436"/>
          <a:lstStyle/>
          <a:p>
            <a:pPr>
              <a:defRPr sz="36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286" name="Group 286"/>
          <p:cNvGrpSpPr/>
          <p:nvPr/>
        </p:nvGrpSpPr>
        <p:grpSpPr>
          <a:xfrm>
            <a:off x="-38129" y="-65085"/>
            <a:ext cx="24436522" cy="979641"/>
            <a:chOff x="-1" y="-2"/>
            <a:chExt cx="24436521" cy="979639"/>
          </a:xfrm>
        </p:grpSpPr>
        <p:sp>
          <p:nvSpPr>
            <p:cNvPr id="282" name="Shape 282"/>
            <p:cNvSpPr/>
            <p:nvPr/>
          </p:nvSpPr>
          <p:spPr>
            <a:xfrm>
              <a:off x="-2" y="-1"/>
              <a:ext cx="13582724" cy="97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285" name="Group 285"/>
            <p:cNvGrpSpPr/>
            <p:nvPr/>
          </p:nvGrpSpPr>
          <p:grpSpPr>
            <a:xfrm>
              <a:off x="10645347" y="-2"/>
              <a:ext cx="13791173" cy="979640"/>
              <a:chOff x="0" y="0"/>
              <a:chExt cx="13791172" cy="979638"/>
            </a:xfrm>
          </p:grpSpPr>
          <p:sp>
            <p:nvSpPr>
              <p:cNvPr id="283" name="Shape 283"/>
              <p:cNvSpPr/>
              <p:nvPr/>
            </p:nvSpPr>
            <p:spPr>
              <a:xfrm>
                <a:off x="-1" y="0"/>
                <a:ext cx="13791172" cy="9796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1342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83F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91436" tIns="91436" rIns="91436" bIns="91436" numCol="1" anchor="t">
                <a:noAutofit/>
              </a:bodyPr>
              <a:lstStyle/>
              <a:p>
                <a:pPr defTabSz="914400"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84" name="Shape 284"/>
              <p:cNvSpPr/>
              <p:nvPr/>
            </p:nvSpPr>
            <p:spPr>
              <a:xfrm>
                <a:off x="-1" y="-1"/>
                <a:ext cx="13791173" cy="46227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91436" tIns="91436" rIns="91436" bIns="91436" numCol="1" anchor="t">
                <a:spAutoFit/>
              </a:bodyPr>
              <a:lstStyle>
                <a:lvl1pPr defTabSz="914400"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   </a:t>
                </a:r>
              </a:p>
            </p:txBody>
          </p:sp>
        </p:grpSp>
      </p:grpSp>
      <p:grpSp>
        <p:nvGrpSpPr>
          <p:cNvPr id="289" name="Group 289"/>
          <p:cNvGrpSpPr/>
          <p:nvPr/>
        </p:nvGrpSpPr>
        <p:grpSpPr>
          <a:xfrm>
            <a:off x="-6" y="12738097"/>
            <a:ext cx="24410266" cy="979635"/>
            <a:chOff x="-2" y="0"/>
            <a:chExt cx="24410264" cy="979634"/>
          </a:xfrm>
        </p:grpSpPr>
        <p:sp>
          <p:nvSpPr>
            <p:cNvPr id="287" name="Shape 287"/>
            <p:cNvSpPr/>
            <p:nvPr/>
          </p:nvSpPr>
          <p:spPr>
            <a:xfrm rot="10800000">
              <a:off x="10618061" y="-1"/>
              <a:ext cx="13792202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88" name="Shape 288"/>
            <p:cNvSpPr/>
            <p:nvPr/>
          </p:nvSpPr>
          <p:spPr>
            <a:xfrm rot="10800000">
              <a:off x="-3" y="-1"/>
              <a:ext cx="13791176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342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83F9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290" name="Shape 290"/>
          <p:cNvSpPr/>
          <p:nvPr/>
        </p:nvSpPr>
        <p:spPr>
          <a:xfrm>
            <a:off x="-1" y="3222600"/>
            <a:ext cx="24434803" cy="2"/>
          </a:xfrm>
          <a:prstGeom prst="line">
            <a:avLst/>
          </a:prstGeom>
          <a:ln w="76200">
            <a:solidFill>
              <a:srgbClr val="0070C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91" name="Shape 2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>
            <a:spLocks noGrp="1"/>
          </p:cNvSpPr>
          <p:nvPr>
            <p:ph type="title"/>
          </p:nvPr>
        </p:nvSpPr>
        <p:spPr>
          <a:xfrm>
            <a:off x="4267200" y="6096000"/>
            <a:ext cx="15316200" cy="132080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Click to edit Master title style</a:t>
            </a:r>
          </a:p>
        </p:txBody>
      </p:sp>
      <p:sp>
        <p:nvSpPr>
          <p:cNvPr id="299" name="Shape 299"/>
          <p:cNvSpPr/>
          <p:nvPr/>
        </p:nvSpPr>
        <p:spPr>
          <a:xfrm>
            <a:off x="33861" y="993946"/>
            <a:ext cx="5204015" cy="2228657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91436" tIns="91436" rIns="91436" bIns="91436"/>
          <a:lstStyle/>
          <a:p>
            <a:pPr>
              <a:defRPr sz="36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304" name="Group 304"/>
          <p:cNvGrpSpPr/>
          <p:nvPr/>
        </p:nvGrpSpPr>
        <p:grpSpPr>
          <a:xfrm>
            <a:off x="-38129" y="-65085"/>
            <a:ext cx="24436522" cy="979641"/>
            <a:chOff x="-1" y="-2"/>
            <a:chExt cx="24436521" cy="979639"/>
          </a:xfrm>
        </p:grpSpPr>
        <p:sp>
          <p:nvSpPr>
            <p:cNvPr id="300" name="Shape 300"/>
            <p:cNvSpPr/>
            <p:nvPr/>
          </p:nvSpPr>
          <p:spPr>
            <a:xfrm>
              <a:off x="-2" y="-1"/>
              <a:ext cx="13582724" cy="97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303" name="Group 303"/>
            <p:cNvGrpSpPr/>
            <p:nvPr/>
          </p:nvGrpSpPr>
          <p:grpSpPr>
            <a:xfrm>
              <a:off x="10645347" y="-2"/>
              <a:ext cx="13791173" cy="979640"/>
              <a:chOff x="0" y="0"/>
              <a:chExt cx="13791172" cy="979638"/>
            </a:xfrm>
          </p:grpSpPr>
          <p:sp>
            <p:nvSpPr>
              <p:cNvPr id="301" name="Shape 301"/>
              <p:cNvSpPr/>
              <p:nvPr/>
            </p:nvSpPr>
            <p:spPr>
              <a:xfrm>
                <a:off x="-1" y="0"/>
                <a:ext cx="13791172" cy="9796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1342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83F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91436" tIns="91436" rIns="91436" bIns="91436" numCol="1" anchor="t">
                <a:noAutofit/>
              </a:bodyPr>
              <a:lstStyle/>
              <a:p>
                <a:pPr defTabSz="914400"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302" name="Shape 302"/>
              <p:cNvSpPr/>
              <p:nvPr/>
            </p:nvSpPr>
            <p:spPr>
              <a:xfrm>
                <a:off x="-1" y="-1"/>
                <a:ext cx="13791173" cy="46227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91436" tIns="91436" rIns="91436" bIns="91436" numCol="1" anchor="t">
                <a:spAutoFit/>
              </a:bodyPr>
              <a:lstStyle>
                <a:lvl1pPr defTabSz="914400"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   </a:t>
                </a:r>
              </a:p>
            </p:txBody>
          </p:sp>
        </p:grpSp>
      </p:grpSp>
      <p:grpSp>
        <p:nvGrpSpPr>
          <p:cNvPr id="307" name="Group 307"/>
          <p:cNvGrpSpPr/>
          <p:nvPr/>
        </p:nvGrpSpPr>
        <p:grpSpPr>
          <a:xfrm>
            <a:off x="-6" y="12738097"/>
            <a:ext cx="24410266" cy="979635"/>
            <a:chOff x="-2" y="0"/>
            <a:chExt cx="24410264" cy="979634"/>
          </a:xfrm>
        </p:grpSpPr>
        <p:sp>
          <p:nvSpPr>
            <p:cNvPr id="305" name="Shape 305"/>
            <p:cNvSpPr/>
            <p:nvPr/>
          </p:nvSpPr>
          <p:spPr>
            <a:xfrm rot="10800000">
              <a:off x="10618061" y="-1"/>
              <a:ext cx="13792202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306" name="Shape 306"/>
            <p:cNvSpPr/>
            <p:nvPr/>
          </p:nvSpPr>
          <p:spPr>
            <a:xfrm rot="10800000">
              <a:off x="-3" y="-1"/>
              <a:ext cx="13791176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342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83F9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308" name="Shape 308"/>
          <p:cNvSpPr/>
          <p:nvPr/>
        </p:nvSpPr>
        <p:spPr>
          <a:xfrm>
            <a:off x="-1" y="3222600"/>
            <a:ext cx="24434803" cy="2"/>
          </a:xfrm>
          <a:prstGeom prst="line">
            <a:avLst/>
          </a:prstGeom>
          <a:ln w="76200">
            <a:solidFill>
              <a:srgbClr val="0070C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09" name="Shape 309"/>
          <p:cNvSpPr>
            <a:spLocks noGrp="1"/>
          </p:cNvSpPr>
          <p:nvPr>
            <p:ph type="sldNum" sz="quarter" idx="2"/>
          </p:nvPr>
        </p:nvSpPr>
        <p:spPr>
          <a:xfrm>
            <a:off x="16154400" y="12712700"/>
            <a:ext cx="478098" cy="46666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body" sz="half" idx="1"/>
          </p:nvPr>
        </p:nvSpPr>
        <p:spPr>
          <a:xfrm>
            <a:off x="4318000" y="3505200"/>
            <a:ext cx="15544800" cy="8229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8377766" y="1117599"/>
            <a:ext cx="14105468" cy="1320801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8" name="Shape 38"/>
          <p:cNvSpPr/>
          <p:nvPr/>
        </p:nvSpPr>
        <p:spPr>
          <a:xfrm>
            <a:off x="33861" y="993946"/>
            <a:ext cx="5204015" cy="2228657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91436" tIns="91436" rIns="91436" bIns="91436"/>
          <a:lstStyle/>
          <a:p>
            <a:pPr>
              <a:defRPr sz="36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43" name="Group 43"/>
          <p:cNvGrpSpPr/>
          <p:nvPr/>
        </p:nvGrpSpPr>
        <p:grpSpPr>
          <a:xfrm>
            <a:off x="-38128" y="-39685"/>
            <a:ext cx="24436522" cy="979641"/>
            <a:chOff x="0" y="-2"/>
            <a:chExt cx="24436521" cy="979639"/>
          </a:xfrm>
        </p:grpSpPr>
        <p:sp>
          <p:nvSpPr>
            <p:cNvPr id="39" name="Shape 39"/>
            <p:cNvSpPr/>
            <p:nvPr/>
          </p:nvSpPr>
          <p:spPr>
            <a:xfrm>
              <a:off x="-2" y="-1"/>
              <a:ext cx="13582725" cy="97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42" name="Group 42"/>
            <p:cNvGrpSpPr/>
            <p:nvPr/>
          </p:nvGrpSpPr>
          <p:grpSpPr>
            <a:xfrm>
              <a:off x="10645346" y="-2"/>
              <a:ext cx="13791175" cy="979640"/>
              <a:chOff x="0" y="0"/>
              <a:chExt cx="13791173" cy="979638"/>
            </a:xfrm>
          </p:grpSpPr>
          <p:sp>
            <p:nvSpPr>
              <p:cNvPr id="40" name="Shape 40"/>
              <p:cNvSpPr/>
              <p:nvPr/>
            </p:nvSpPr>
            <p:spPr>
              <a:xfrm>
                <a:off x="-2" y="0"/>
                <a:ext cx="13791176" cy="9796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1342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83F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91436" tIns="91436" rIns="91436" bIns="91436" numCol="1" anchor="t">
                <a:noAutofit/>
              </a:bodyPr>
              <a:lstStyle/>
              <a:p>
                <a:pPr defTabSz="914400"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41" name="Shape 41"/>
              <p:cNvSpPr/>
              <p:nvPr/>
            </p:nvSpPr>
            <p:spPr>
              <a:xfrm>
                <a:off x="-1" y="-1"/>
                <a:ext cx="13791174" cy="46227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91436" tIns="91436" rIns="91436" bIns="91436" numCol="1" anchor="t">
                <a:spAutoFit/>
              </a:bodyPr>
              <a:lstStyle>
                <a:lvl1pPr defTabSz="914400"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   </a:t>
                </a:r>
              </a:p>
            </p:txBody>
          </p:sp>
        </p:grpSp>
      </p:grpSp>
      <p:grpSp>
        <p:nvGrpSpPr>
          <p:cNvPr id="46" name="Group 46"/>
          <p:cNvGrpSpPr/>
          <p:nvPr/>
        </p:nvGrpSpPr>
        <p:grpSpPr>
          <a:xfrm>
            <a:off x="-6" y="12738097"/>
            <a:ext cx="24410266" cy="979635"/>
            <a:chOff x="-2" y="0"/>
            <a:chExt cx="24410264" cy="979634"/>
          </a:xfrm>
        </p:grpSpPr>
        <p:sp>
          <p:nvSpPr>
            <p:cNvPr id="44" name="Shape 44"/>
            <p:cNvSpPr/>
            <p:nvPr/>
          </p:nvSpPr>
          <p:spPr>
            <a:xfrm rot="10800000">
              <a:off x="10618061" y="-1"/>
              <a:ext cx="13792202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45" name="Shape 45"/>
            <p:cNvSpPr/>
            <p:nvPr/>
          </p:nvSpPr>
          <p:spPr>
            <a:xfrm rot="10800000">
              <a:off x="-3" y="-1"/>
              <a:ext cx="13791176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342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83F9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47" name="Shape 47"/>
          <p:cNvSpPr/>
          <p:nvPr/>
        </p:nvSpPr>
        <p:spPr>
          <a:xfrm>
            <a:off x="-6350" y="3225799"/>
            <a:ext cx="24447501" cy="2"/>
          </a:xfrm>
          <a:prstGeom prst="line">
            <a:avLst/>
          </a:prstGeom>
          <a:ln w="76200">
            <a:solidFill>
              <a:srgbClr val="0070C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sldNum" sz="quarter" idx="2"/>
          </p:nvPr>
        </p:nvSpPr>
        <p:spPr>
          <a:xfrm>
            <a:off x="220133" y="12530666"/>
            <a:ext cx="924443" cy="912230"/>
          </a:xfrm>
          <a:prstGeom prst="rect">
            <a:avLst/>
          </a:prstGeom>
          <a:solidFill>
            <a:srgbClr val="FFFFFF"/>
          </a:solidFill>
          <a:ln w="50800">
            <a:solidFill>
              <a:schemeClr val="accent1"/>
            </a:solidFill>
            <a:round/>
          </a:ln>
        </p:spPr>
        <p:txBody>
          <a:bodyPr wrap="square"/>
          <a:lstStyle>
            <a:lvl1pPr>
              <a:defRPr sz="48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body" sz="quarter" idx="1"/>
          </p:nvPr>
        </p:nvSpPr>
        <p:spPr>
          <a:xfrm>
            <a:off x="4267200" y="3048000"/>
            <a:ext cx="7772400" cy="127952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anchor="b">
            <a:normAutofit/>
          </a:bodyPr>
          <a:lstStyle>
            <a:lvl1pPr marL="0" indent="0">
              <a:buClrTx/>
              <a:buSzTx/>
              <a:buFontTx/>
              <a:buNone/>
              <a:defRPr b="1"/>
            </a:lvl1pPr>
          </a:lstStyle>
          <a:p>
            <a:r>
              <a:t>Click to edit Master text styles</a:t>
            </a:r>
          </a:p>
        </p:txBody>
      </p:sp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xfrm>
            <a:off x="7056966" y="1009724"/>
            <a:ext cx="15316202" cy="1320801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84" name="Shape 8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/>
        </p:nvSpPr>
        <p:spPr>
          <a:xfrm>
            <a:off x="7467600" y="4742631"/>
            <a:ext cx="12649200" cy="3062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6" tIns="91436" rIns="91436" bIns="91436" anchor="ctr">
            <a:spAutoFit/>
          </a:bodyPr>
          <a:lstStyle>
            <a:lvl1pPr>
              <a:defRPr sz="10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br/>
            <a:endParaRPr/>
          </a:p>
        </p:txBody>
      </p:sp>
      <p:sp>
        <p:nvSpPr>
          <p:cNvPr id="165" name="Shape 165"/>
          <p:cNvSpPr/>
          <p:nvPr/>
        </p:nvSpPr>
        <p:spPr>
          <a:xfrm>
            <a:off x="7620000" y="3606800"/>
            <a:ext cx="11430000" cy="457200"/>
          </a:xfrm>
          <a:prstGeom prst="rect">
            <a:avLst/>
          </a:prstGeom>
          <a:solidFill>
            <a:srgbClr val="003846"/>
          </a:solidFill>
          <a:ln w="12700">
            <a:miter lim="400000"/>
          </a:ln>
        </p:spPr>
        <p:txBody>
          <a:bodyPr lIns="91436" tIns="91436" rIns="91436" bIns="91436"/>
          <a:lstStyle/>
          <a:p>
            <a:endParaRPr/>
          </a:p>
        </p:txBody>
      </p:sp>
      <p:sp>
        <p:nvSpPr>
          <p:cNvPr id="166" name="Shape 166"/>
          <p:cNvSpPr>
            <a:spLocks noGrp="1"/>
          </p:cNvSpPr>
          <p:nvPr>
            <p:ph type="title"/>
          </p:nvPr>
        </p:nvSpPr>
        <p:spPr>
          <a:xfrm>
            <a:off x="7467600" y="3911600"/>
            <a:ext cx="12649200" cy="2438400"/>
          </a:xfrm>
          <a:prstGeom prst="rect">
            <a:avLst/>
          </a:prstGeom>
        </p:spPr>
        <p:txBody>
          <a:bodyPr/>
          <a:lstStyle>
            <a:lvl1pPr>
              <a:defRPr sz="6800"/>
            </a:lvl1pPr>
          </a:lstStyle>
          <a:p>
            <a:r>
              <a:t>TITLE GOES HERE</a:t>
            </a:r>
          </a:p>
        </p:txBody>
      </p:sp>
      <p:sp>
        <p:nvSpPr>
          <p:cNvPr id="167" name="Shape 167"/>
          <p:cNvSpPr/>
          <p:nvPr/>
        </p:nvSpPr>
        <p:spPr>
          <a:xfrm>
            <a:off x="33861" y="993946"/>
            <a:ext cx="5204015" cy="2228657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91436" tIns="91436" rIns="91436" bIns="91436"/>
          <a:lstStyle/>
          <a:p>
            <a:pPr>
              <a:defRPr sz="36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172" name="Group 172"/>
          <p:cNvGrpSpPr/>
          <p:nvPr/>
        </p:nvGrpSpPr>
        <p:grpSpPr>
          <a:xfrm>
            <a:off x="-38129" y="-65085"/>
            <a:ext cx="24436522" cy="979641"/>
            <a:chOff x="-1" y="-2"/>
            <a:chExt cx="24436521" cy="979639"/>
          </a:xfrm>
        </p:grpSpPr>
        <p:sp>
          <p:nvSpPr>
            <p:cNvPr id="168" name="Shape 168"/>
            <p:cNvSpPr/>
            <p:nvPr/>
          </p:nvSpPr>
          <p:spPr>
            <a:xfrm>
              <a:off x="-2" y="-1"/>
              <a:ext cx="13582724" cy="97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171" name="Group 171"/>
            <p:cNvGrpSpPr/>
            <p:nvPr/>
          </p:nvGrpSpPr>
          <p:grpSpPr>
            <a:xfrm>
              <a:off x="10645347" y="-2"/>
              <a:ext cx="13791173" cy="979640"/>
              <a:chOff x="0" y="0"/>
              <a:chExt cx="13791172" cy="979638"/>
            </a:xfrm>
          </p:grpSpPr>
          <p:sp>
            <p:nvSpPr>
              <p:cNvPr id="169" name="Shape 169"/>
              <p:cNvSpPr/>
              <p:nvPr/>
            </p:nvSpPr>
            <p:spPr>
              <a:xfrm>
                <a:off x="-1" y="0"/>
                <a:ext cx="13791172" cy="9796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1342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83F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91436" tIns="91436" rIns="91436" bIns="91436" numCol="1" anchor="t">
                <a:noAutofit/>
              </a:bodyPr>
              <a:lstStyle/>
              <a:p>
                <a:pPr defTabSz="914400"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70" name="Shape 170"/>
              <p:cNvSpPr/>
              <p:nvPr/>
            </p:nvSpPr>
            <p:spPr>
              <a:xfrm>
                <a:off x="-1" y="-1"/>
                <a:ext cx="13791173" cy="46227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91436" tIns="91436" rIns="91436" bIns="91436" numCol="1" anchor="t">
                <a:spAutoFit/>
              </a:bodyPr>
              <a:lstStyle>
                <a:lvl1pPr defTabSz="914400"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   </a:t>
                </a:r>
              </a:p>
            </p:txBody>
          </p:sp>
        </p:grpSp>
      </p:grpSp>
      <p:grpSp>
        <p:nvGrpSpPr>
          <p:cNvPr id="175" name="Group 175"/>
          <p:cNvGrpSpPr/>
          <p:nvPr/>
        </p:nvGrpSpPr>
        <p:grpSpPr>
          <a:xfrm>
            <a:off x="-6" y="12738097"/>
            <a:ext cx="24410266" cy="979635"/>
            <a:chOff x="-2" y="0"/>
            <a:chExt cx="24410264" cy="979634"/>
          </a:xfrm>
        </p:grpSpPr>
        <p:sp>
          <p:nvSpPr>
            <p:cNvPr id="173" name="Shape 173"/>
            <p:cNvSpPr/>
            <p:nvPr/>
          </p:nvSpPr>
          <p:spPr>
            <a:xfrm rot="10800000">
              <a:off x="10618061" y="-1"/>
              <a:ext cx="13792202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74" name="Shape 174"/>
            <p:cNvSpPr/>
            <p:nvPr/>
          </p:nvSpPr>
          <p:spPr>
            <a:xfrm rot="10800000">
              <a:off x="-3" y="-1"/>
              <a:ext cx="13791176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342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83F9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176" name="Shape 176"/>
          <p:cNvSpPr/>
          <p:nvPr/>
        </p:nvSpPr>
        <p:spPr>
          <a:xfrm>
            <a:off x="-1" y="3222600"/>
            <a:ext cx="24434803" cy="2"/>
          </a:xfrm>
          <a:prstGeom prst="line">
            <a:avLst/>
          </a:prstGeom>
          <a:ln w="76200">
            <a:solidFill>
              <a:srgbClr val="0070C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sldNum" sz="quarter" idx="2"/>
          </p:nvPr>
        </p:nvSpPr>
        <p:spPr>
          <a:xfrm>
            <a:off x="16154400" y="12712700"/>
            <a:ext cx="478098" cy="46666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/>
          </p:cNvSpPr>
          <p:nvPr>
            <p:ph type="body" sz="half" idx="1"/>
          </p:nvPr>
        </p:nvSpPr>
        <p:spPr>
          <a:xfrm>
            <a:off x="4318000" y="3505200"/>
            <a:ext cx="15544800" cy="8229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85" name="Shape 185"/>
          <p:cNvSpPr/>
          <p:nvPr/>
        </p:nvSpPr>
        <p:spPr>
          <a:xfrm>
            <a:off x="2373" y="12800489"/>
            <a:ext cx="14817439" cy="89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  <a:lnTo>
                  <a:pt x="18352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283F99"/>
          </a:solidFill>
          <a:ln w="12700">
            <a:miter lim="400000"/>
          </a:ln>
        </p:spPr>
        <p:txBody>
          <a:bodyPr lIns="91436" tIns="91436" rIns="91436" bIns="91436"/>
          <a:lstStyle/>
          <a:p>
            <a:pPr defTabSz="914400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86" name="Shape 186"/>
          <p:cNvSpPr/>
          <p:nvPr/>
        </p:nvSpPr>
        <p:spPr>
          <a:xfrm>
            <a:off x="11795165" y="12813189"/>
            <a:ext cx="12694230" cy="8996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1342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9D49"/>
          </a:solidFill>
          <a:ln w="12700">
            <a:miter lim="400000"/>
          </a:ln>
        </p:spPr>
        <p:txBody>
          <a:bodyPr lIns="91436" tIns="91436" rIns="91436" bIns="91436"/>
          <a:lstStyle/>
          <a:p>
            <a:pPr defTabSz="914400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87" name="Shape 187"/>
          <p:cNvSpPr/>
          <p:nvPr/>
        </p:nvSpPr>
        <p:spPr>
          <a:xfrm>
            <a:off x="33861" y="993946"/>
            <a:ext cx="5204015" cy="2228657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91436" tIns="91436" rIns="91436" bIns="91436"/>
          <a:lstStyle/>
          <a:p>
            <a:pPr>
              <a:defRPr sz="36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192" name="Group 192"/>
          <p:cNvGrpSpPr/>
          <p:nvPr/>
        </p:nvGrpSpPr>
        <p:grpSpPr>
          <a:xfrm>
            <a:off x="-38129" y="-65085"/>
            <a:ext cx="24436522" cy="979641"/>
            <a:chOff x="-1" y="-2"/>
            <a:chExt cx="24436521" cy="979639"/>
          </a:xfrm>
        </p:grpSpPr>
        <p:sp>
          <p:nvSpPr>
            <p:cNvPr id="188" name="Shape 188"/>
            <p:cNvSpPr/>
            <p:nvPr/>
          </p:nvSpPr>
          <p:spPr>
            <a:xfrm>
              <a:off x="-2" y="-1"/>
              <a:ext cx="13582724" cy="97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191" name="Group 191"/>
            <p:cNvGrpSpPr/>
            <p:nvPr/>
          </p:nvGrpSpPr>
          <p:grpSpPr>
            <a:xfrm>
              <a:off x="10645347" y="-2"/>
              <a:ext cx="13791173" cy="979640"/>
              <a:chOff x="0" y="0"/>
              <a:chExt cx="13791172" cy="979638"/>
            </a:xfrm>
          </p:grpSpPr>
          <p:sp>
            <p:nvSpPr>
              <p:cNvPr id="189" name="Shape 189"/>
              <p:cNvSpPr/>
              <p:nvPr/>
            </p:nvSpPr>
            <p:spPr>
              <a:xfrm>
                <a:off x="-1" y="0"/>
                <a:ext cx="13791172" cy="9796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1342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83F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91436" tIns="91436" rIns="91436" bIns="91436" numCol="1" anchor="t">
                <a:noAutofit/>
              </a:bodyPr>
              <a:lstStyle/>
              <a:p>
                <a:pPr defTabSz="914400"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190" name="Shape 190"/>
              <p:cNvSpPr/>
              <p:nvPr/>
            </p:nvSpPr>
            <p:spPr>
              <a:xfrm>
                <a:off x="-1" y="-1"/>
                <a:ext cx="13791173" cy="46227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91436" tIns="91436" rIns="91436" bIns="91436" numCol="1" anchor="t">
                <a:spAutoFit/>
              </a:bodyPr>
              <a:lstStyle>
                <a:lvl1pPr defTabSz="914400"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   </a:t>
                </a:r>
              </a:p>
            </p:txBody>
          </p:sp>
        </p:grpSp>
      </p:grpSp>
      <p:grpSp>
        <p:nvGrpSpPr>
          <p:cNvPr id="195" name="Group 195"/>
          <p:cNvGrpSpPr/>
          <p:nvPr/>
        </p:nvGrpSpPr>
        <p:grpSpPr>
          <a:xfrm>
            <a:off x="-6" y="12738097"/>
            <a:ext cx="24410266" cy="979635"/>
            <a:chOff x="-2" y="0"/>
            <a:chExt cx="24410264" cy="979634"/>
          </a:xfrm>
        </p:grpSpPr>
        <p:sp>
          <p:nvSpPr>
            <p:cNvPr id="193" name="Shape 193"/>
            <p:cNvSpPr/>
            <p:nvPr/>
          </p:nvSpPr>
          <p:spPr>
            <a:xfrm rot="10800000">
              <a:off x="10618061" y="-1"/>
              <a:ext cx="13792202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94" name="Shape 194"/>
            <p:cNvSpPr/>
            <p:nvPr/>
          </p:nvSpPr>
          <p:spPr>
            <a:xfrm rot="10800000">
              <a:off x="-3" y="-1"/>
              <a:ext cx="13791176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342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83F9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196" name="Shape 196"/>
          <p:cNvSpPr/>
          <p:nvPr/>
        </p:nvSpPr>
        <p:spPr>
          <a:xfrm>
            <a:off x="-1" y="3222600"/>
            <a:ext cx="24434803" cy="2"/>
          </a:xfrm>
          <a:prstGeom prst="line">
            <a:avLst/>
          </a:prstGeom>
          <a:ln w="76200">
            <a:solidFill>
              <a:srgbClr val="0070C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7" name="Shape 197"/>
          <p:cNvSpPr>
            <a:spLocks noGrp="1"/>
          </p:cNvSpPr>
          <p:nvPr>
            <p:ph type="sldNum" sz="quarter" idx="2"/>
          </p:nvPr>
        </p:nvSpPr>
        <p:spPr>
          <a:xfrm>
            <a:off x="4114800" y="12801600"/>
            <a:ext cx="478098" cy="46666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/>
          </p:cNvSpPr>
          <p:nvPr>
            <p:ph type="body" sz="quarter" idx="1"/>
          </p:nvPr>
        </p:nvSpPr>
        <p:spPr>
          <a:xfrm>
            <a:off x="4267200" y="3962400"/>
            <a:ext cx="7772400" cy="1279525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anchor="b">
            <a:normAutofit/>
          </a:bodyPr>
          <a:lstStyle>
            <a:lvl1pPr marL="0" indent="0">
              <a:buClrTx/>
              <a:buSzTx/>
              <a:buFontTx/>
              <a:buNone/>
              <a:defRPr b="1"/>
            </a:lvl1pPr>
          </a:lstStyle>
          <a:p>
            <a:r>
              <a:t>Click to edit Master text styles</a:t>
            </a:r>
          </a:p>
        </p:txBody>
      </p:sp>
      <p:sp>
        <p:nvSpPr>
          <p:cNvPr id="224" name="Shape 224"/>
          <p:cNvSpPr>
            <a:spLocks noGrp="1"/>
          </p:cNvSpPr>
          <p:nvPr>
            <p:ph type="body" sz="quarter" idx="13"/>
          </p:nvPr>
        </p:nvSpPr>
        <p:spPr>
          <a:xfrm>
            <a:off x="12338050" y="3984625"/>
            <a:ext cx="8083550" cy="1279525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endParaRPr/>
          </a:p>
        </p:txBody>
      </p:sp>
      <p:sp>
        <p:nvSpPr>
          <p:cNvPr id="225" name="Shape 225"/>
          <p:cNvSpPr>
            <a:spLocks noGrp="1"/>
          </p:cNvSpPr>
          <p:nvPr>
            <p:ph type="title"/>
          </p:nvPr>
        </p:nvSpPr>
        <p:spPr>
          <a:xfrm>
            <a:off x="8856133" y="1117600"/>
            <a:ext cx="15316202" cy="1320800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26" name="Shape 226"/>
          <p:cNvSpPr/>
          <p:nvPr/>
        </p:nvSpPr>
        <p:spPr>
          <a:xfrm>
            <a:off x="33861" y="993946"/>
            <a:ext cx="5204015" cy="2228657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91436" tIns="91436" rIns="91436" bIns="91436"/>
          <a:lstStyle/>
          <a:p>
            <a:pPr>
              <a:defRPr sz="36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231" name="Group 231"/>
          <p:cNvGrpSpPr/>
          <p:nvPr/>
        </p:nvGrpSpPr>
        <p:grpSpPr>
          <a:xfrm>
            <a:off x="-38129" y="-65085"/>
            <a:ext cx="24436522" cy="979641"/>
            <a:chOff x="-1" y="-2"/>
            <a:chExt cx="24436521" cy="979639"/>
          </a:xfrm>
        </p:grpSpPr>
        <p:sp>
          <p:nvSpPr>
            <p:cNvPr id="227" name="Shape 227"/>
            <p:cNvSpPr/>
            <p:nvPr/>
          </p:nvSpPr>
          <p:spPr>
            <a:xfrm>
              <a:off x="-2" y="-1"/>
              <a:ext cx="13582724" cy="97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230" name="Group 230"/>
            <p:cNvGrpSpPr/>
            <p:nvPr/>
          </p:nvGrpSpPr>
          <p:grpSpPr>
            <a:xfrm>
              <a:off x="10645347" y="-2"/>
              <a:ext cx="13791173" cy="979640"/>
              <a:chOff x="0" y="0"/>
              <a:chExt cx="13791172" cy="979638"/>
            </a:xfrm>
          </p:grpSpPr>
          <p:sp>
            <p:nvSpPr>
              <p:cNvPr id="228" name="Shape 228"/>
              <p:cNvSpPr/>
              <p:nvPr/>
            </p:nvSpPr>
            <p:spPr>
              <a:xfrm>
                <a:off x="-1" y="0"/>
                <a:ext cx="13791172" cy="9796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1342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83F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91436" tIns="91436" rIns="91436" bIns="91436" numCol="1" anchor="t">
                <a:noAutofit/>
              </a:bodyPr>
              <a:lstStyle/>
              <a:p>
                <a:pPr defTabSz="914400"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29" name="Shape 229"/>
              <p:cNvSpPr/>
              <p:nvPr/>
            </p:nvSpPr>
            <p:spPr>
              <a:xfrm>
                <a:off x="-1" y="-1"/>
                <a:ext cx="13791173" cy="46227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91436" tIns="91436" rIns="91436" bIns="91436" numCol="1" anchor="t">
                <a:spAutoFit/>
              </a:bodyPr>
              <a:lstStyle>
                <a:lvl1pPr defTabSz="914400"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   </a:t>
                </a:r>
              </a:p>
            </p:txBody>
          </p:sp>
        </p:grpSp>
      </p:grpSp>
      <p:grpSp>
        <p:nvGrpSpPr>
          <p:cNvPr id="234" name="Group 234"/>
          <p:cNvGrpSpPr/>
          <p:nvPr/>
        </p:nvGrpSpPr>
        <p:grpSpPr>
          <a:xfrm>
            <a:off x="-6" y="12738097"/>
            <a:ext cx="24410266" cy="979635"/>
            <a:chOff x="-2" y="0"/>
            <a:chExt cx="24410264" cy="979634"/>
          </a:xfrm>
        </p:grpSpPr>
        <p:sp>
          <p:nvSpPr>
            <p:cNvPr id="232" name="Shape 232"/>
            <p:cNvSpPr/>
            <p:nvPr/>
          </p:nvSpPr>
          <p:spPr>
            <a:xfrm rot="10800000">
              <a:off x="10618061" y="-1"/>
              <a:ext cx="13792202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 rot="10800000">
              <a:off x="-3" y="-1"/>
              <a:ext cx="13791176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342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83F9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235" name="Shape 235"/>
          <p:cNvSpPr/>
          <p:nvPr/>
        </p:nvSpPr>
        <p:spPr>
          <a:xfrm>
            <a:off x="-1" y="3222600"/>
            <a:ext cx="24434803" cy="2"/>
          </a:xfrm>
          <a:prstGeom prst="line">
            <a:avLst/>
          </a:prstGeom>
          <a:ln w="76200">
            <a:solidFill>
              <a:srgbClr val="0070C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36" name="Shape 23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/>
          <p:nvPr/>
        </p:nvSpPr>
        <p:spPr>
          <a:xfrm>
            <a:off x="33861" y="993946"/>
            <a:ext cx="5204015" cy="2228657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91436" tIns="91436" rIns="91436" bIns="91436"/>
          <a:lstStyle/>
          <a:p>
            <a:pPr>
              <a:defRPr sz="36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248" name="Group 248"/>
          <p:cNvGrpSpPr/>
          <p:nvPr/>
        </p:nvGrpSpPr>
        <p:grpSpPr>
          <a:xfrm>
            <a:off x="-38129" y="-65085"/>
            <a:ext cx="24436522" cy="979641"/>
            <a:chOff x="-1" y="-2"/>
            <a:chExt cx="24436521" cy="979639"/>
          </a:xfrm>
        </p:grpSpPr>
        <p:sp>
          <p:nvSpPr>
            <p:cNvPr id="244" name="Shape 244"/>
            <p:cNvSpPr/>
            <p:nvPr/>
          </p:nvSpPr>
          <p:spPr>
            <a:xfrm>
              <a:off x="-2" y="-1"/>
              <a:ext cx="13582724" cy="97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247" name="Group 247"/>
            <p:cNvGrpSpPr/>
            <p:nvPr/>
          </p:nvGrpSpPr>
          <p:grpSpPr>
            <a:xfrm>
              <a:off x="10645347" y="-2"/>
              <a:ext cx="13791173" cy="979640"/>
              <a:chOff x="0" y="0"/>
              <a:chExt cx="13791172" cy="979638"/>
            </a:xfrm>
          </p:grpSpPr>
          <p:sp>
            <p:nvSpPr>
              <p:cNvPr id="245" name="Shape 245"/>
              <p:cNvSpPr/>
              <p:nvPr/>
            </p:nvSpPr>
            <p:spPr>
              <a:xfrm>
                <a:off x="-1" y="0"/>
                <a:ext cx="13791172" cy="9796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1342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83F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91436" tIns="91436" rIns="91436" bIns="91436" numCol="1" anchor="t">
                <a:noAutofit/>
              </a:bodyPr>
              <a:lstStyle/>
              <a:p>
                <a:pPr defTabSz="914400"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46" name="Shape 246"/>
              <p:cNvSpPr/>
              <p:nvPr/>
            </p:nvSpPr>
            <p:spPr>
              <a:xfrm>
                <a:off x="-1" y="-1"/>
                <a:ext cx="13791173" cy="46227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91436" tIns="91436" rIns="91436" bIns="91436" numCol="1" anchor="t">
                <a:spAutoFit/>
              </a:bodyPr>
              <a:lstStyle>
                <a:lvl1pPr defTabSz="914400"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   </a:t>
                </a:r>
              </a:p>
            </p:txBody>
          </p:sp>
        </p:grpSp>
      </p:grpSp>
      <p:grpSp>
        <p:nvGrpSpPr>
          <p:cNvPr id="251" name="Group 251"/>
          <p:cNvGrpSpPr/>
          <p:nvPr/>
        </p:nvGrpSpPr>
        <p:grpSpPr>
          <a:xfrm>
            <a:off x="-6" y="12738097"/>
            <a:ext cx="24410266" cy="979635"/>
            <a:chOff x="-2" y="0"/>
            <a:chExt cx="24410264" cy="979634"/>
          </a:xfrm>
        </p:grpSpPr>
        <p:sp>
          <p:nvSpPr>
            <p:cNvPr id="249" name="Shape 249"/>
            <p:cNvSpPr/>
            <p:nvPr/>
          </p:nvSpPr>
          <p:spPr>
            <a:xfrm rot="10800000">
              <a:off x="10618061" y="-1"/>
              <a:ext cx="13792202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50" name="Shape 250"/>
            <p:cNvSpPr/>
            <p:nvPr/>
          </p:nvSpPr>
          <p:spPr>
            <a:xfrm rot="10800000">
              <a:off x="-3" y="-1"/>
              <a:ext cx="13791176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342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83F9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252" name="Shape 252"/>
          <p:cNvSpPr/>
          <p:nvPr/>
        </p:nvSpPr>
        <p:spPr>
          <a:xfrm>
            <a:off x="-1" y="3222600"/>
            <a:ext cx="24434803" cy="2"/>
          </a:xfrm>
          <a:prstGeom prst="line">
            <a:avLst/>
          </a:prstGeom>
          <a:ln w="76200">
            <a:solidFill>
              <a:srgbClr val="0070C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53" name="Shape 25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>
            <a:spLocks noGrp="1"/>
          </p:cNvSpPr>
          <p:nvPr>
            <p:ph type="body" sz="quarter" idx="1"/>
          </p:nvPr>
        </p:nvSpPr>
        <p:spPr>
          <a:xfrm>
            <a:off x="4385733" y="3200399"/>
            <a:ext cx="7620001" cy="822960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61" name="Shape 261"/>
          <p:cNvSpPr>
            <a:spLocks noGrp="1"/>
          </p:cNvSpPr>
          <p:nvPr>
            <p:ph type="title"/>
          </p:nvPr>
        </p:nvSpPr>
        <p:spPr>
          <a:xfrm>
            <a:off x="8881533" y="1117600"/>
            <a:ext cx="13701319" cy="1320800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62" name="Shape 262"/>
          <p:cNvSpPr/>
          <p:nvPr/>
        </p:nvSpPr>
        <p:spPr>
          <a:xfrm>
            <a:off x="33861" y="993946"/>
            <a:ext cx="5204015" cy="2228657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91436" tIns="91436" rIns="91436" bIns="91436"/>
          <a:lstStyle/>
          <a:p>
            <a:pPr>
              <a:defRPr sz="36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267" name="Group 267"/>
          <p:cNvGrpSpPr/>
          <p:nvPr/>
        </p:nvGrpSpPr>
        <p:grpSpPr>
          <a:xfrm>
            <a:off x="-38129" y="-65085"/>
            <a:ext cx="24436522" cy="979641"/>
            <a:chOff x="-1" y="-2"/>
            <a:chExt cx="24436521" cy="979639"/>
          </a:xfrm>
        </p:grpSpPr>
        <p:sp>
          <p:nvSpPr>
            <p:cNvPr id="263" name="Shape 263"/>
            <p:cNvSpPr/>
            <p:nvPr/>
          </p:nvSpPr>
          <p:spPr>
            <a:xfrm>
              <a:off x="-2" y="-1"/>
              <a:ext cx="13582724" cy="97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grpSp>
          <p:nvGrpSpPr>
            <p:cNvPr id="266" name="Group 266"/>
            <p:cNvGrpSpPr/>
            <p:nvPr/>
          </p:nvGrpSpPr>
          <p:grpSpPr>
            <a:xfrm>
              <a:off x="10645347" y="-2"/>
              <a:ext cx="13791173" cy="979640"/>
              <a:chOff x="0" y="0"/>
              <a:chExt cx="13791172" cy="979638"/>
            </a:xfrm>
          </p:grpSpPr>
          <p:sp>
            <p:nvSpPr>
              <p:cNvPr id="264" name="Shape 264"/>
              <p:cNvSpPr/>
              <p:nvPr/>
            </p:nvSpPr>
            <p:spPr>
              <a:xfrm>
                <a:off x="-1" y="0"/>
                <a:ext cx="13791172" cy="97963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1342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283F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91436" tIns="91436" rIns="91436" bIns="91436" numCol="1" anchor="t">
                <a:noAutofit/>
              </a:bodyPr>
              <a:lstStyle/>
              <a:p>
                <a:pPr defTabSz="914400"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pPr>
                <a:endParaRPr/>
              </a:p>
            </p:txBody>
          </p:sp>
          <p:sp>
            <p:nvSpPr>
              <p:cNvPr id="265" name="Shape 265"/>
              <p:cNvSpPr/>
              <p:nvPr/>
            </p:nvSpPr>
            <p:spPr>
              <a:xfrm>
                <a:off x="-1" y="-1"/>
                <a:ext cx="13791173" cy="46227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91436" tIns="91436" rIns="91436" bIns="91436" numCol="1" anchor="t">
                <a:spAutoFit/>
              </a:bodyPr>
              <a:lstStyle>
                <a:lvl1pPr defTabSz="914400">
                  <a:defRPr sz="1800">
                    <a:latin typeface="Calibri"/>
                    <a:ea typeface="Calibri"/>
                    <a:cs typeface="Calibri"/>
                    <a:sym typeface="Calibri"/>
                  </a:defRPr>
                </a:lvl1pPr>
              </a:lstStyle>
              <a:p>
                <a:r>
                  <a:t>   </a:t>
                </a:r>
              </a:p>
            </p:txBody>
          </p:sp>
        </p:grpSp>
      </p:grpSp>
      <p:grpSp>
        <p:nvGrpSpPr>
          <p:cNvPr id="270" name="Group 270"/>
          <p:cNvGrpSpPr/>
          <p:nvPr/>
        </p:nvGrpSpPr>
        <p:grpSpPr>
          <a:xfrm>
            <a:off x="-6" y="12738097"/>
            <a:ext cx="24410266" cy="979635"/>
            <a:chOff x="-2" y="0"/>
            <a:chExt cx="24410264" cy="979634"/>
          </a:xfrm>
        </p:grpSpPr>
        <p:sp>
          <p:nvSpPr>
            <p:cNvPr id="268" name="Shape 268"/>
            <p:cNvSpPr/>
            <p:nvPr/>
          </p:nvSpPr>
          <p:spPr>
            <a:xfrm rot="10800000">
              <a:off x="10618061" y="-1"/>
              <a:ext cx="13792202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269" name="Shape 269"/>
            <p:cNvSpPr/>
            <p:nvPr/>
          </p:nvSpPr>
          <p:spPr>
            <a:xfrm rot="10800000">
              <a:off x="-3" y="-1"/>
              <a:ext cx="13791176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342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83F9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271" name="Shape 271"/>
          <p:cNvSpPr/>
          <p:nvPr/>
        </p:nvSpPr>
        <p:spPr>
          <a:xfrm>
            <a:off x="-1" y="3222600"/>
            <a:ext cx="24434803" cy="2"/>
          </a:xfrm>
          <a:prstGeom prst="line">
            <a:avLst/>
          </a:prstGeom>
          <a:ln w="76200">
            <a:solidFill>
              <a:srgbClr val="0070C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72" name="Shape 27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33861" y="993946"/>
            <a:ext cx="5204015" cy="2228657"/>
          </a:xfrm>
          <a:prstGeom prst="rect">
            <a:avLst/>
          </a:prstGeom>
          <a:blipFill>
            <a:blip r:embed="rId13"/>
            <a:stretch>
              <a:fillRect/>
            </a:stretch>
          </a:blipFill>
          <a:ln w="12700">
            <a:miter lim="400000"/>
          </a:ln>
        </p:spPr>
        <p:txBody>
          <a:bodyPr lIns="91436" tIns="91436" rIns="91436" bIns="91436"/>
          <a:lstStyle/>
          <a:p>
            <a:pPr>
              <a:defRPr sz="36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-38128" y="-65082"/>
            <a:ext cx="13582724" cy="9796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  <a:lnTo>
                  <a:pt x="18352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9D49"/>
          </a:solidFill>
          <a:ln w="12700">
            <a:miter lim="400000"/>
          </a:ln>
        </p:spPr>
        <p:txBody>
          <a:bodyPr lIns="91436" tIns="91436" rIns="91436" bIns="91436"/>
          <a:lstStyle/>
          <a:p>
            <a:pPr defTabSz="914400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4" name="Shape 4"/>
          <p:cNvSpPr/>
          <p:nvPr/>
        </p:nvSpPr>
        <p:spPr>
          <a:xfrm>
            <a:off x="10607219" y="-65081"/>
            <a:ext cx="13791172" cy="9796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0" y="0"/>
                </a:lnTo>
                <a:lnTo>
                  <a:pt x="1342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283F99"/>
          </a:solidFill>
          <a:ln w="12700">
            <a:miter lim="400000"/>
          </a:ln>
        </p:spPr>
        <p:txBody>
          <a:bodyPr lIns="91436" tIns="91436" rIns="91436" bIns="91436"/>
          <a:lstStyle/>
          <a:p>
            <a:pPr defTabSz="914400">
              <a:defRPr sz="18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7" name="Group 7"/>
          <p:cNvGrpSpPr/>
          <p:nvPr/>
        </p:nvGrpSpPr>
        <p:grpSpPr>
          <a:xfrm>
            <a:off x="-6" y="12738097"/>
            <a:ext cx="24410266" cy="979635"/>
            <a:chOff x="-2" y="0"/>
            <a:chExt cx="24410264" cy="979634"/>
          </a:xfrm>
        </p:grpSpPr>
        <p:sp>
          <p:nvSpPr>
            <p:cNvPr id="5" name="Shape 5"/>
            <p:cNvSpPr/>
            <p:nvPr/>
          </p:nvSpPr>
          <p:spPr>
            <a:xfrm rot="10800000">
              <a:off x="10618061" y="-1"/>
              <a:ext cx="13792202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18352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9D4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6" name="Shape 6"/>
            <p:cNvSpPr/>
            <p:nvPr/>
          </p:nvSpPr>
          <p:spPr>
            <a:xfrm rot="10800000">
              <a:off x="-3" y="-1"/>
              <a:ext cx="13791176" cy="9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342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283F99"/>
            </a:solidFill>
            <a:ln w="12700" cap="flat">
              <a:noFill/>
              <a:miter lim="400000"/>
            </a:ln>
            <a:effectLst/>
          </p:spPr>
          <p:txBody>
            <a:bodyPr wrap="square" lIns="91436" tIns="91436" rIns="91436" bIns="91436" numCol="1" anchor="t">
              <a:noAutofit/>
            </a:bodyPr>
            <a:lstStyle/>
            <a:p>
              <a:pPr defTabSz="914400">
                <a:defRPr sz="180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8" name="Shape 8"/>
          <p:cNvSpPr/>
          <p:nvPr/>
        </p:nvSpPr>
        <p:spPr>
          <a:xfrm>
            <a:off x="-1" y="3222600"/>
            <a:ext cx="24434803" cy="2"/>
          </a:xfrm>
          <a:prstGeom prst="line">
            <a:avLst/>
          </a:prstGeom>
          <a:ln w="76200">
            <a:solidFill>
              <a:srgbClr val="0070C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7137400" y="918360"/>
            <a:ext cx="15316200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6" tIns="91436" rIns="91436" bIns="91436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13610166" y="4876800"/>
            <a:ext cx="9550401" cy="8839200"/>
          </a:xfrm>
          <a:prstGeom prst="rect">
            <a:avLst/>
          </a:prstGeom>
          <a:ln w="12700">
            <a:miter lim="400000"/>
          </a:ln>
        </p:spPr>
        <p:txBody>
          <a:bodyPr lIns="91436" tIns="91436" rIns="91436" bIns="91436"/>
          <a:lstStyle/>
          <a:p>
            <a:endParaRPr/>
          </a:p>
        </p:txBody>
      </p:sp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xfrm>
            <a:off x="4267200" y="12801600"/>
            <a:ext cx="478098" cy="466663"/>
          </a:xfrm>
          <a:prstGeom prst="rect">
            <a:avLst/>
          </a:prstGeom>
          <a:ln w="12700">
            <a:miter lim="400000"/>
          </a:ln>
        </p:spPr>
        <p:txBody>
          <a:bodyPr wrap="none" lIns="91436" tIns="91436" rIns="91436" bIns="91436">
            <a:spAutoFit/>
          </a:bodyPr>
          <a:lstStyle>
            <a:lvl1pPr>
              <a:defRPr sz="2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8" r:id="rId5"/>
    <p:sldLayoutId id="2147483659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 spd="med"/>
  <p:txStyles>
    <p:titleStyle>
      <a:lvl1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1pPr>
      <a:lvl2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2pPr>
      <a:lvl3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3pPr>
      <a:lvl4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4pPr>
      <a:lvl5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5pPr>
      <a:lvl6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6pPr>
      <a:lvl7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7pPr>
      <a:lvl8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8pPr>
      <a:lvl9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 Narrow"/>
          <a:ea typeface="Arial Narrow"/>
          <a:cs typeface="Arial Narrow"/>
          <a:sym typeface="Arial Narrow"/>
        </a:defRPr>
      </a:lvl9pPr>
    </p:titleStyle>
    <p:bodyStyle>
      <a:lvl1pPr marL="685800" marR="0" indent="-685800" algn="l" defTabSz="18288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EE8616"/>
        </a:buClr>
        <a:buSzPct val="100000"/>
        <a:buFont typeface="Wingdings"/>
        <a:buChar char="▪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1143000" marR="0" indent="-685800" algn="l" defTabSz="18288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EE8616"/>
        </a:buClr>
        <a:buSzPct val="100000"/>
        <a:buFont typeface="Wingdings"/>
        <a:buChar char="–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463038" marR="0" indent="-548638" algn="l" defTabSz="18288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EE8616"/>
        </a:buClr>
        <a:buSzPct val="100000"/>
        <a:buFont typeface="Wingdings"/>
        <a:buChar char="•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920238" marR="0" indent="-548638" algn="l" defTabSz="18288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EE8616"/>
        </a:buClr>
        <a:buSzPct val="100000"/>
        <a:buFont typeface="Wingdings"/>
        <a:buChar char="–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377438" marR="0" indent="-548638" algn="l" defTabSz="18288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EE8616"/>
        </a:buClr>
        <a:buSzPct val="100000"/>
        <a:buFont typeface="Wingdings"/>
        <a:buChar char="»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834638" marR="0" indent="-548638" algn="l" defTabSz="18288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EE8616"/>
        </a:buClr>
        <a:buSzPct val="100000"/>
        <a:buFont typeface="Wingdings"/>
        <a:buChar char="»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291840" marR="0" indent="-548638" algn="l" defTabSz="18288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EE8616"/>
        </a:buClr>
        <a:buSzPct val="100000"/>
        <a:buFont typeface="Wingdings"/>
        <a:buChar char="»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749040" marR="0" indent="-548638" algn="l" defTabSz="18288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EE8616"/>
        </a:buClr>
        <a:buSzPct val="100000"/>
        <a:buFont typeface="Wingdings"/>
        <a:buChar char="»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206240" marR="0" indent="-548640" algn="l" defTabSz="1828800" rtl="0" latinLnBrk="0">
        <a:lnSpc>
          <a:spcPct val="100000"/>
        </a:lnSpc>
        <a:spcBef>
          <a:spcPts val="1100"/>
        </a:spcBef>
        <a:spcAft>
          <a:spcPts val="0"/>
        </a:spcAft>
        <a:buClr>
          <a:srgbClr val="EE8616"/>
        </a:buClr>
        <a:buSzPct val="100000"/>
        <a:buFont typeface="Wingdings"/>
        <a:buChar char="»"/>
        <a:tabLst/>
        <a:defRPr sz="48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>
            <a:spLocks noGrp="1"/>
          </p:cNvSpPr>
          <p:nvPr>
            <p:ph type="title"/>
          </p:nvPr>
        </p:nvSpPr>
        <p:spPr>
          <a:xfrm>
            <a:off x="6324598" y="3761656"/>
            <a:ext cx="11734804" cy="2438407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>
              <a:defRPr sz="10000" cap="all"/>
            </a:lvl1pPr>
          </a:lstStyle>
          <a:p>
            <a:br>
              <a:rPr lang="en-US" sz="6000" dirty="0"/>
            </a:br>
            <a:r>
              <a:rPr lang="en-US" sz="6000" dirty="0"/>
              <a:t>CLM in COVID 19 out break: gains and challenges</a:t>
            </a:r>
            <a:br>
              <a:rPr lang="en-US" sz="6000" dirty="0"/>
            </a:br>
            <a:endParaRPr sz="6000" dirty="0"/>
          </a:p>
        </p:txBody>
      </p:sp>
      <p:sp>
        <p:nvSpPr>
          <p:cNvPr id="320" name="Shape 320"/>
          <p:cNvSpPr/>
          <p:nvPr/>
        </p:nvSpPr>
        <p:spPr>
          <a:xfrm>
            <a:off x="7848600" y="7631203"/>
            <a:ext cx="8686801" cy="16619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6" tIns="91436" rIns="91436" bIns="91436">
            <a:spAutoFit/>
          </a:bodyPr>
          <a:lstStyle/>
          <a:p>
            <a:pPr algn="ctr">
              <a:defRPr cap="all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3200" b="1" dirty="0">
                <a:solidFill>
                  <a:schemeClr val="tx1"/>
                </a:solidFill>
              </a:rPr>
              <a:t>Martin p. </a:t>
            </a:r>
            <a:r>
              <a:rPr lang="en-US" sz="3200" b="1" dirty="0" err="1">
                <a:solidFill>
                  <a:schemeClr val="tx1"/>
                </a:solidFill>
              </a:rPr>
              <a:t>ellie</a:t>
            </a:r>
            <a:endParaRPr lang="en-US" sz="3200" b="1" dirty="0">
              <a:solidFill>
                <a:schemeClr val="tx1"/>
              </a:solidFill>
            </a:endParaRPr>
          </a:p>
          <a:p>
            <a:pPr algn="ctr">
              <a:defRPr cap="all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en-US" sz="4000" dirty="0"/>
          </a:p>
          <a:p>
            <a:pPr algn="ctr">
              <a:defRPr cap="all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400" b="1" dirty="0">
                <a:solidFill>
                  <a:schemeClr val="tx1"/>
                </a:solidFill>
              </a:rPr>
              <a:t>4</a:t>
            </a:r>
            <a:r>
              <a:rPr lang="en-US" sz="2400" b="1" baseline="30000" dirty="0">
                <a:solidFill>
                  <a:schemeClr val="tx1"/>
                </a:solidFill>
              </a:rPr>
              <a:t>th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june</a:t>
            </a:r>
            <a:r>
              <a:rPr lang="en-US" sz="2400" b="1" dirty="0">
                <a:solidFill>
                  <a:schemeClr val="tx1"/>
                </a:solidFill>
              </a:rPr>
              <a:t>, 2021</a:t>
            </a:r>
            <a:endParaRPr sz="24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Text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7864" y="233264"/>
            <a:ext cx="6048672" cy="2160240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title"/>
          </p:nvPr>
        </p:nvSpPr>
        <p:spPr>
          <a:xfrm>
            <a:off x="6431360" y="1169368"/>
            <a:ext cx="12817424" cy="182486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rPr lang="en-US" b="1" dirty="0"/>
              <a:t>Feedback from Key stakeholder  meeting</a:t>
            </a:r>
            <a:endParaRPr b="1" dirty="0"/>
          </a:p>
        </p:txBody>
      </p:sp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4088" y="3905672"/>
            <a:ext cx="10873208" cy="856895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ounded Rectangle 2"/>
          <p:cNvSpPr/>
          <p:nvPr/>
        </p:nvSpPr>
        <p:spPr>
          <a:xfrm>
            <a:off x="861846" y="3905672"/>
            <a:ext cx="12047330" cy="8342700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t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200" dirty="0"/>
              <a:t>Need to  step up collection of real-time  data nationwide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200" dirty="0"/>
              <a:t>Need to  effectively rollout  DTG in Sierra Leone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200" dirty="0"/>
              <a:t>Need  to   effectively use community based structures  to support national HIV program</a:t>
            </a:r>
          </a:p>
          <a:p>
            <a:pPr marL="571500" lvl="1" indent="-571500">
              <a:buFont typeface="Arial" pitchFamily="34" charset="0"/>
              <a:buChar char="•"/>
            </a:pPr>
            <a:r>
              <a:rPr lang="en-US" sz="4200" dirty="0"/>
              <a:t>Address the following  children issues</a:t>
            </a:r>
          </a:p>
          <a:p>
            <a:pPr lvl="8"/>
            <a:r>
              <a:rPr lang="en-US" sz="3600" dirty="0"/>
              <a:t>	</a:t>
            </a:r>
            <a:r>
              <a:rPr lang="en-US" sz="3200" b="1" dirty="0"/>
              <a:t>Facility not friendly  to children</a:t>
            </a:r>
          </a:p>
          <a:p>
            <a:pPr lvl="3"/>
            <a:r>
              <a:rPr lang="en-US" sz="3200" dirty="0"/>
              <a:t>	</a:t>
            </a:r>
            <a:r>
              <a:rPr lang="en-US" sz="3200" b="1" dirty="0"/>
              <a:t>Mistakes on appointments</a:t>
            </a:r>
          </a:p>
          <a:p>
            <a:pPr lvl="2"/>
            <a:r>
              <a:rPr lang="en-US" sz="3200" dirty="0"/>
              <a:t>	</a:t>
            </a:r>
            <a:r>
              <a:rPr lang="en-US" sz="3200" b="1" dirty="0"/>
              <a:t>Appointments are postponed when missed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4200" dirty="0"/>
              <a:t>Need for national strategy to fully address stock-out</a:t>
            </a:r>
            <a:endParaRPr kumimoji="0" lang="en-US" sz="4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Times"/>
            </a:endParaRPr>
          </a:p>
        </p:txBody>
      </p:sp>
      <p:pic>
        <p:nvPicPr>
          <p:cNvPr id="7" name="Picture 6" descr="Text&#10;&#10;Description automatically generate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0632" y="1313384"/>
            <a:ext cx="6048672" cy="16561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35045185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title"/>
          </p:nvPr>
        </p:nvSpPr>
        <p:spPr>
          <a:xfrm>
            <a:off x="6431360" y="1673424"/>
            <a:ext cx="12817424" cy="1320804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rPr lang="en-US" b="1" dirty="0"/>
              <a:t>Advocacy roadmap</a:t>
            </a:r>
            <a:endParaRPr b="1" dirty="0"/>
          </a:p>
        </p:txBody>
      </p:sp>
      <p:sp>
        <p:nvSpPr>
          <p:cNvPr id="4" name="Rounded Rectangle 3"/>
          <p:cNvSpPr/>
          <p:nvPr/>
        </p:nvSpPr>
        <p:spPr>
          <a:xfrm>
            <a:off x="238672" y="5018584"/>
            <a:ext cx="7056784" cy="7695953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"/>
              </a:rPr>
              <a:t>Advocacy Issues</a:t>
            </a:r>
          </a:p>
          <a:p>
            <a:pPr marL="571500" marR="0" indent="-5715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"/>
              </a:rPr>
              <a:t>Repair or replace viral load machine</a:t>
            </a:r>
          </a:p>
          <a:p>
            <a:pPr marL="571500" marR="0" indent="-5715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3600" dirty="0"/>
              <a:t>Capture treatment failure in service registers</a:t>
            </a:r>
          </a:p>
          <a:p>
            <a:pPr marL="571500" marR="0" indent="-5715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3600" dirty="0"/>
              <a:t>Address stock-out at health facilities</a:t>
            </a:r>
          </a:p>
          <a:p>
            <a:pPr marL="571500" marR="0" indent="-5715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3600" dirty="0"/>
              <a:t>Improve pediatric care</a:t>
            </a:r>
          </a:p>
          <a:p>
            <a:pPr marL="571500" marR="0" indent="-5715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3600" dirty="0"/>
              <a:t>Address factors leading to  Lost to follow up</a:t>
            </a:r>
          </a:p>
          <a:p>
            <a:pPr marL="571500" marR="0" indent="-5715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"/>
            </a:endParaRPr>
          </a:p>
          <a:p>
            <a:pPr marL="571500" marR="0" indent="-5715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879632" y="5002070"/>
            <a:ext cx="7056784" cy="7695953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"/>
              </a:rPr>
              <a:t>What to do</a:t>
            </a:r>
          </a:p>
          <a:p>
            <a:pPr marL="457200" marR="0" indent="-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3600" dirty="0"/>
              <a:t>Engage key partners  to repair/replace viral  load machine</a:t>
            </a:r>
          </a:p>
          <a:p>
            <a:pPr marL="457200" marR="0" indent="-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3600" dirty="0"/>
              <a:t>Engage NACP to  capture treatment failure in service registers</a:t>
            </a:r>
          </a:p>
          <a:p>
            <a:pPr marL="457200" marR="0" indent="-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3600" dirty="0"/>
              <a:t>Adopt a national strategy that addresses stock –out</a:t>
            </a:r>
          </a:p>
          <a:p>
            <a:pPr marL="457200" marR="0" indent="-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3600" dirty="0"/>
              <a:t>Effective roll-out DSD and adopt task shifting  at health facilities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7296366" y="4985792"/>
            <a:ext cx="7056784" cy="69465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3600" b="1" dirty="0"/>
              <a:t>Desired change</a:t>
            </a: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Times"/>
            </a:endParaRPr>
          </a:p>
          <a:p>
            <a:pPr marL="571500" marR="0" indent="-5715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4000" dirty="0">
                <a:cs typeface="Calibri" pitchFamily="34" charset="0"/>
              </a:rPr>
              <a:t>Viral load machine repaired or replaced</a:t>
            </a:r>
          </a:p>
          <a:p>
            <a:pPr marL="571500" marR="0" indent="-5715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cs typeface="Calibri" pitchFamily="34" charset="0"/>
                <a:sym typeface="Times"/>
              </a:rPr>
              <a:t>Treatment failure captured in service registers</a:t>
            </a:r>
          </a:p>
          <a:p>
            <a:pPr marL="571500" marR="0" indent="-5715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sz="4000" dirty="0">
                <a:cs typeface="Calibri" pitchFamily="34" charset="0"/>
              </a:rPr>
              <a:t>National strategy or pathway adopted to address </a:t>
            </a:r>
            <a:r>
              <a:rPr lang="en-US" sz="4000" dirty="0" err="1">
                <a:cs typeface="Calibri" pitchFamily="34" charset="0"/>
              </a:rPr>
              <a:t>stockout</a:t>
            </a:r>
            <a:endParaRPr lang="en-US" sz="4000" dirty="0">
              <a:cs typeface="Calibri" pitchFamily="34" charset="0"/>
            </a:endParaRPr>
          </a:p>
          <a:p>
            <a:pPr marL="571500" marR="0" indent="-5715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cs typeface="Calibri" pitchFamily="34" charset="0"/>
                <a:sym typeface="Times"/>
              </a:rPr>
              <a:t>DSD rolled-out</a:t>
            </a:r>
            <a:r>
              <a:rPr kumimoji="0" lang="en-US" sz="40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cs typeface="Calibri" pitchFamily="34" charset="0"/>
                <a:sym typeface="Times"/>
              </a:rPr>
              <a:t> to address lost to follow up issues</a:t>
            </a:r>
            <a:endParaRPr kumimoji="0" lang="en-US" sz="4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cs typeface="Calibri" pitchFamily="34" charset="0"/>
              <a:sym typeface="Times"/>
            </a:endParaRPr>
          </a:p>
        </p:txBody>
      </p:sp>
      <p:sp>
        <p:nvSpPr>
          <p:cNvPr id="5" name="Notched Right Arrow 4"/>
          <p:cNvSpPr/>
          <p:nvPr/>
        </p:nvSpPr>
        <p:spPr>
          <a:xfrm>
            <a:off x="7295456" y="8320902"/>
            <a:ext cx="1353300" cy="1092248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"/>
            </a:endParaRPr>
          </a:p>
        </p:txBody>
      </p:sp>
      <p:sp>
        <p:nvSpPr>
          <p:cNvPr id="10" name="Notched Right Arrow 9"/>
          <p:cNvSpPr/>
          <p:nvPr/>
        </p:nvSpPr>
        <p:spPr>
          <a:xfrm>
            <a:off x="15943066" y="8320902"/>
            <a:ext cx="1353300" cy="1092248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"/>
            </a:endParaRPr>
          </a:p>
        </p:txBody>
      </p:sp>
      <p:pic>
        <p:nvPicPr>
          <p:cNvPr id="11" name="Picture 10" descr="Text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0632" y="1313384"/>
            <a:ext cx="6048672" cy="16561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2657506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title"/>
          </p:nvPr>
        </p:nvSpPr>
        <p:spPr>
          <a:xfrm>
            <a:off x="6431360" y="1673424"/>
            <a:ext cx="12817424" cy="1320804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rPr lang="en-US" b="1" dirty="0"/>
              <a:t>Advocacy Wins</a:t>
            </a:r>
            <a:endParaRPr b="1" dirty="0"/>
          </a:p>
        </p:txBody>
      </p:sp>
      <p:sp>
        <p:nvSpPr>
          <p:cNvPr id="325" name="Shape 325"/>
          <p:cNvSpPr>
            <a:spLocks noGrp="1"/>
          </p:cNvSpPr>
          <p:nvPr>
            <p:ph type="body" idx="1"/>
          </p:nvPr>
        </p:nvSpPr>
        <p:spPr>
          <a:xfrm>
            <a:off x="1745057" y="3505200"/>
            <a:ext cx="22090596" cy="868139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Viral load machine has been fixed and will commence operation soon</a:t>
            </a:r>
          </a:p>
          <a:p>
            <a:r>
              <a:rPr lang="en-US" dirty="0"/>
              <a:t>Received commitment from NACP to include treatment  failure as indicator when  national tools are reviewed 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At the start of COVID 19,  there were fears of an extra 500,00 deaths due to obstruction to HIV services.  It is time for advocacy organizations to focus on emergency preparedness</a:t>
            </a:r>
          </a:p>
          <a:p>
            <a:endParaRPr lang="en-US" dirty="0">
              <a:latin typeface="Cambria"/>
              <a:cs typeface="Cambria"/>
            </a:endParaRPr>
          </a:p>
          <a:p>
            <a:pPr marL="457200" lvl="1" indent="0">
              <a:buNone/>
            </a:pPr>
            <a:endParaRPr lang="en-US" dirty="0"/>
          </a:p>
          <a:p>
            <a:endParaRPr dirty="0"/>
          </a:p>
        </p:txBody>
      </p:sp>
      <p:pic>
        <p:nvPicPr>
          <p:cNvPr id="4" name="Picture 3" descr="Text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0632" y="1313384"/>
            <a:ext cx="6048672" cy="16561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75876205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title"/>
          </p:nvPr>
        </p:nvSpPr>
        <p:spPr>
          <a:xfrm>
            <a:off x="6431360" y="1673424"/>
            <a:ext cx="12817424" cy="1320804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rPr lang="en-US" b="1" dirty="0"/>
              <a:t>Challenges</a:t>
            </a:r>
            <a:endParaRPr b="1" dirty="0"/>
          </a:p>
        </p:txBody>
      </p:sp>
      <p:sp>
        <p:nvSpPr>
          <p:cNvPr id="325" name="Shape 325"/>
          <p:cNvSpPr>
            <a:spLocks noGrp="1"/>
          </p:cNvSpPr>
          <p:nvPr>
            <p:ph type="body" idx="1"/>
          </p:nvPr>
        </p:nvSpPr>
        <p:spPr>
          <a:xfrm>
            <a:off x="1745057" y="3505200"/>
            <a:ext cx="22090596" cy="868139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b="1" dirty="0"/>
              <a:t>Livelihood-</a:t>
            </a:r>
            <a:r>
              <a:rPr lang="en-US" dirty="0"/>
              <a:t>  Some </a:t>
            </a:r>
            <a:r>
              <a:rPr lang="en-US" dirty="0" err="1"/>
              <a:t>RoC</a:t>
            </a:r>
            <a:r>
              <a:rPr lang="en-US" dirty="0"/>
              <a:t> were challenged with food  to eat and transport fare to health facility for ART refill</a:t>
            </a:r>
          </a:p>
          <a:p>
            <a:r>
              <a:rPr lang="en-US" b="1" dirty="0"/>
              <a:t>Health Records-</a:t>
            </a:r>
            <a:r>
              <a:rPr lang="en-US" dirty="0"/>
              <a:t>Service Registers do not capture  treatment failure,  making it  difficult to reliably track  data on the indicator  </a:t>
            </a:r>
          </a:p>
          <a:p>
            <a:r>
              <a:rPr lang="en-US" dirty="0"/>
              <a:t>Stock out of  medication at health facilities</a:t>
            </a:r>
          </a:p>
          <a:p>
            <a:r>
              <a:rPr lang="en-US" b="1" dirty="0"/>
              <a:t>Fear of  stigmatization - </a:t>
            </a:r>
            <a:r>
              <a:rPr lang="en-US" dirty="0"/>
              <a:t> It was noted that </a:t>
            </a:r>
            <a:r>
              <a:rPr lang="en-US" dirty="0" err="1"/>
              <a:t>RoC</a:t>
            </a:r>
            <a:r>
              <a:rPr lang="en-US" dirty="0"/>
              <a:t> particularly women living with HIV fear  stigmatization if their </a:t>
            </a:r>
            <a:r>
              <a:rPr lang="en-US" dirty="0" err="1"/>
              <a:t>sero</a:t>
            </a:r>
            <a:r>
              <a:rPr lang="en-US" dirty="0"/>
              <a:t>- status was discovered. </a:t>
            </a:r>
          </a:p>
          <a:p>
            <a:r>
              <a:rPr lang="en-US" dirty="0"/>
              <a:t>Breakdown of viral load machine for over  four months months</a:t>
            </a:r>
          </a:p>
          <a:p>
            <a:endParaRPr lang="en-US" dirty="0"/>
          </a:p>
          <a:p>
            <a:endParaRPr lang="en-US" dirty="0">
              <a:latin typeface="Cambria"/>
              <a:cs typeface="Cambria"/>
            </a:endParaRPr>
          </a:p>
          <a:p>
            <a:pPr marL="457200" lvl="1" indent="0">
              <a:buNone/>
            </a:pPr>
            <a:endParaRPr lang="en-US" dirty="0"/>
          </a:p>
          <a:p>
            <a:endParaRPr dirty="0"/>
          </a:p>
        </p:txBody>
      </p:sp>
      <p:pic>
        <p:nvPicPr>
          <p:cNvPr id="4" name="Picture 3" descr="Text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0632" y="1313384"/>
            <a:ext cx="6048672" cy="16561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79441941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>
            <a:spLocks noGrp="1"/>
          </p:cNvSpPr>
          <p:nvPr>
            <p:ph type="body" idx="1"/>
          </p:nvPr>
        </p:nvSpPr>
        <p:spPr>
          <a:xfrm>
            <a:off x="598712" y="3505200"/>
            <a:ext cx="23236941" cy="8753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6000" dirty="0"/>
          </a:p>
          <a:p>
            <a:pPr>
              <a:buFont typeface="Wingdings" pitchFamily="2" charset="2"/>
              <a:buChar char="v"/>
            </a:pPr>
            <a:endParaRPr lang="en-US" sz="4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/>
              <a:t> </a:t>
            </a:r>
            <a:endParaRPr lang="en-US" dirty="0">
              <a:latin typeface="Cambria"/>
              <a:cs typeface="Cambria"/>
            </a:endParaRPr>
          </a:p>
          <a:p>
            <a:pPr marL="457200" lvl="1" indent="0">
              <a:buNone/>
            </a:pPr>
            <a:endParaRPr lang="en-US" dirty="0"/>
          </a:p>
          <a:p>
            <a:endParaRPr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616" y="5417840"/>
            <a:ext cx="10225136" cy="72008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439285" y="3604574"/>
            <a:ext cx="9286842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91436" tIns="91436" rIns="91436" bIns="91436" anchor="ctr">
            <a:normAutofit/>
          </a:bodyPr>
          <a:lstStyle>
            <a:lvl1pPr marL="0" marR="0" indent="0" algn="l" defTabSz="1828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1pPr>
            <a:lvl2pPr marL="0" marR="0" indent="0" algn="l" defTabSz="1828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2pPr>
            <a:lvl3pPr marL="0" marR="0" indent="0" algn="l" defTabSz="1828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3pPr>
            <a:lvl4pPr marL="0" marR="0" indent="0" algn="l" defTabSz="1828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4pPr>
            <a:lvl5pPr marL="0" marR="0" indent="0" algn="l" defTabSz="1828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5pPr>
            <a:lvl6pPr marL="0" marR="0" indent="0" algn="l" defTabSz="1828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6pPr>
            <a:lvl7pPr marL="0" marR="0" indent="0" algn="l" defTabSz="1828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7pPr>
            <a:lvl8pPr marL="0" marR="0" indent="0" algn="l" defTabSz="1828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8pPr>
            <a:lvl9pPr marL="0" marR="0" indent="0" algn="l" defTabSz="18288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r>
              <a:rPr lang="en-US" b="1" dirty="0"/>
              <a:t>End of Presentation</a:t>
            </a:r>
          </a:p>
        </p:txBody>
      </p:sp>
    </p:spTree>
    <p:extLst>
      <p:ext uri="{BB962C8B-B14F-4D97-AF65-F5344CB8AC3E}">
        <p14:creationId xmlns:p14="http://schemas.microsoft.com/office/powerpoint/2010/main" val="15420175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title"/>
          </p:nvPr>
        </p:nvSpPr>
        <p:spPr>
          <a:xfrm>
            <a:off x="6431360" y="1673424"/>
            <a:ext cx="12817424" cy="1320804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rPr lang="en-US" dirty="0"/>
              <a:t>Presentation Outline</a:t>
            </a:r>
            <a:endParaRPr b="1" dirty="0"/>
          </a:p>
        </p:txBody>
      </p:sp>
      <p:sp>
        <p:nvSpPr>
          <p:cNvPr id="325" name="Shape 325"/>
          <p:cNvSpPr>
            <a:spLocks noGrp="1"/>
          </p:cNvSpPr>
          <p:nvPr>
            <p:ph type="body" idx="1"/>
          </p:nvPr>
        </p:nvSpPr>
        <p:spPr>
          <a:xfrm>
            <a:off x="1745057" y="3505200"/>
            <a:ext cx="22090596" cy="82296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b="1" dirty="0"/>
              <a:t>Strategic focus of intervention </a:t>
            </a:r>
            <a:endParaRPr lang="en-US" dirty="0"/>
          </a:p>
          <a:p>
            <a:r>
              <a:rPr lang="en-US" b="1" dirty="0"/>
              <a:t>Data collection process</a:t>
            </a:r>
            <a:endParaRPr lang="en-US" dirty="0"/>
          </a:p>
          <a:p>
            <a:r>
              <a:rPr lang="en-US" b="1" dirty="0"/>
              <a:t>Results from data analysis</a:t>
            </a:r>
            <a:endParaRPr lang="en-US" dirty="0"/>
          </a:p>
          <a:p>
            <a:r>
              <a:rPr lang="en-US" b="1" dirty="0"/>
              <a:t>Feedback from stakeholder meeting</a:t>
            </a:r>
            <a:endParaRPr lang="en-US" dirty="0"/>
          </a:p>
          <a:p>
            <a:r>
              <a:rPr lang="en-US" b="1" dirty="0"/>
              <a:t>Advocacy Roadmap</a:t>
            </a:r>
          </a:p>
          <a:p>
            <a:r>
              <a:rPr lang="en-US" b="1" dirty="0"/>
              <a:t>Advocacy wins</a:t>
            </a:r>
            <a:endParaRPr lang="en-US" dirty="0"/>
          </a:p>
          <a:p>
            <a:r>
              <a:rPr lang="en-US" b="1" dirty="0"/>
              <a:t>Challenges</a:t>
            </a:r>
            <a:endParaRPr lang="en-US" dirty="0"/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 </a:t>
            </a:r>
          </a:p>
          <a:p>
            <a:endParaRPr lang="en-US" dirty="0">
              <a:latin typeface="Cambria"/>
              <a:cs typeface="Cambria"/>
            </a:endParaRPr>
          </a:p>
          <a:p>
            <a:pPr marL="457200" lvl="1" indent="0">
              <a:buNone/>
            </a:pPr>
            <a:endParaRPr lang="en-US" dirty="0"/>
          </a:p>
          <a:p>
            <a:endParaRPr dirty="0"/>
          </a:p>
        </p:txBody>
      </p:sp>
      <p:pic>
        <p:nvPicPr>
          <p:cNvPr id="4" name="Picture 3" descr="Text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0632" y="1313384"/>
            <a:ext cx="6048672" cy="16561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180310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title"/>
          </p:nvPr>
        </p:nvSpPr>
        <p:spPr>
          <a:xfrm>
            <a:off x="6431360" y="1673424"/>
            <a:ext cx="12817424" cy="1320804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rPr lang="en-US" b="1" dirty="0"/>
              <a:t>Strategic Focus</a:t>
            </a:r>
            <a:endParaRPr b="1" dirty="0"/>
          </a:p>
        </p:txBody>
      </p:sp>
      <p:sp>
        <p:nvSpPr>
          <p:cNvPr id="325" name="Shape 325"/>
          <p:cNvSpPr>
            <a:spLocks noGrp="1"/>
          </p:cNvSpPr>
          <p:nvPr>
            <p:ph type="body" idx="1"/>
          </p:nvPr>
        </p:nvSpPr>
        <p:spPr>
          <a:xfrm>
            <a:off x="1745057" y="3505200"/>
            <a:ext cx="22090596" cy="82296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Strategic focus/Objectives</a:t>
            </a:r>
          </a:p>
          <a:p>
            <a:pPr lvl="0"/>
            <a:r>
              <a:rPr lang="en-US" dirty="0"/>
              <a:t>To provide </a:t>
            </a:r>
            <a:r>
              <a:rPr lang="en-US" dirty="0">
                <a:solidFill>
                  <a:srgbClr val="0070C0"/>
                </a:solidFill>
              </a:rPr>
              <a:t>adherence support to Recipients of Care</a:t>
            </a:r>
            <a:r>
              <a:rPr lang="en-US" dirty="0"/>
              <a:t> in Western Area, Sierra Leone  </a:t>
            </a:r>
          </a:p>
          <a:p>
            <a:pPr lvl="0"/>
            <a:r>
              <a:rPr lang="en-US" dirty="0"/>
              <a:t>To implement a </a:t>
            </a:r>
            <a:r>
              <a:rPr lang="en-US" dirty="0">
                <a:solidFill>
                  <a:srgbClr val="0070C0"/>
                </a:solidFill>
              </a:rPr>
              <a:t>scaled-down community treatment observatory</a:t>
            </a:r>
            <a:r>
              <a:rPr lang="en-US" b="1" dirty="0"/>
              <a:t> </a:t>
            </a:r>
            <a:r>
              <a:rPr lang="en-US" dirty="0"/>
              <a:t>that cover health facilities in the western Area of Sierra Leone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To mitigate the impact of COVID-19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marL="0" lvl="0" indent="0">
              <a:buNone/>
            </a:pPr>
            <a:r>
              <a:rPr lang="en-US" dirty="0">
                <a:solidFill>
                  <a:srgbClr val="FF0000"/>
                </a:solidFill>
              </a:rPr>
              <a:t>Coverage and Target</a:t>
            </a:r>
          </a:p>
          <a:p>
            <a:pPr lvl="0"/>
            <a:r>
              <a:rPr lang="en-US" dirty="0"/>
              <a:t>Western Area – Urban and Rural districts</a:t>
            </a:r>
          </a:p>
          <a:p>
            <a:pPr lvl="0"/>
            <a:r>
              <a:rPr lang="en-US" dirty="0"/>
              <a:t>Five health facilities for data collection ( Urban-</a:t>
            </a:r>
            <a:r>
              <a:rPr lang="en-US" sz="3500" b="1" dirty="0"/>
              <a:t>Connaught Hospital, PCMH, Ola During Children’s Hospital, Rural - Waterloo CHC, </a:t>
            </a:r>
            <a:r>
              <a:rPr lang="en-US" sz="3500" b="1" dirty="0" err="1"/>
              <a:t>Tombo</a:t>
            </a:r>
            <a:r>
              <a:rPr lang="en-US" sz="3500" b="1" dirty="0"/>
              <a:t> CHC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Recipients of Care in 48 Community ART Groups – for adherence support</a:t>
            </a:r>
            <a:br>
              <a:rPr lang="en-US" dirty="0"/>
            </a:br>
            <a:r>
              <a:rPr lang="en-US" dirty="0"/>
              <a:t> </a:t>
            </a:r>
          </a:p>
          <a:p>
            <a:endParaRPr lang="en-US" dirty="0">
              <a:latin typeface="Cambria"/>
              <a:cs typeface="Cambria"/>
            </a:endParaRPr>
          </a:p>
          <a:p>
            <a:pPr marL="457200" lvl="1" indent="0">
              <a:buNone/>
            </a:pPr>
            <a:endParaRPr lang="en-US" dirty="0"/>
          </a:p>
          <a:p>
            <a:endParaRPr dirty="0"/>
          </a:p>
        </p:txBody>
      </p:sp>
      <p:pic>
        <p:nvPicPr>
          <p:cNvPr id="4" name="Picture 3" descr="Text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0632" y="1313384"/>
            <a:ext cx="6048672" cy="16561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908472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title"/>
          </p:nvPr>
        </p:nvSpPr>
        <p:spPr>
          <a:xfrm>
            <a:off x="6431360" y="1673424"/>
            <a:ext cx="12817424" cy="1320804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</a:lstStyle>
          <a:p>
            <a:r>
              <a:rPr lang="en-US" b="1" dirty="0"/>
              <a:t>Data Collection Process</a:t>
            </a:r>
            <a:endParaRPr b="1" dirty="0"/>
          </a:p>
        </p:txBody>
      </p:sp>
      <p:sp>
        <p:nvSpPr>
          <p:cNvPr id="325" name="Shape 325"/>
          <p:cNvSpPr>
            <a:spLocks noGrp="1"/>
          </p:cNvSpPr>
          <p:nvPr>
            <p:ph type="body" idx="1"/>
          </p:nvPr>
        </p:nvSpPr>
        <p:spPr>
          <a:xfrm>
            <a:off x="1030760" y="3505200"/>
            <a:ext cx="22804893" cy="90414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 </a:t>
            </a:r>
          </a:p>
          <a:p>
            <a:endParaRPr lang="en-US" dirty="0">
              <a:latin typeface="Cambria"/>
              <a:cs typeface="Cambria"/>
            </a:endParaRPr>
          </a:p>
          <a:p>
            <a:pPr marL="457200" lvl="1" indent="0">
              <a:buNone/>
            </a:pPr>
            <a:endParaRPr lang="en-US" dirty="0"/>
          </a:p>
          <a:p>
            <a:endParaRPr dirty="0"/>
          </a:p>
        </p:txBody>
      </p:sp>
      <p:sp>
        <p:nvSpPr>
          <p:cNvPr id="3" name="Rounded Rectangle 2"/>
          <p:cNvSpPr/>
          <p:nvPr/>
        </p:nvSpPr>
        <p:spPr>
          <a:xfrm>
            <a:off x="1338863" y="3672836"/>
            <a:ext cx="9577064" cy="8581064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j-lt"/>
                <a:ea typeface="+mj-ea"/>
                <a:cs typeface="+mj-cs"/>
                <a:sym typeface="Times"/>
              </a:rPr>
              <a:t>Quantitative </a:t>
            </a:r>
            <a:r>
              <a:rPr kumimoji="0" lang="en-US" sz="4800" b="0" i="0" u="none" strike="noStrike" cap="none" spc="0" normalizeH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j-lt"/>
                <a:ea typeface="+mj-ea"/>
                <a:cs typeface="+mj-cs"/>
                <a:sym typeface="Times"/>
              </a:rPr>
              <a:t> Data</a:t>
            </a:r>
          </a:p>
          <a:p>
            <a:pPr marL="571500" marR="0" indent="-5715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3600" baseline="0" dirty="0"/>
              <a:t>ITPC tool used by volunteers to collect data from </a:t>
            </a:r>
            <a:r>
              <a:rPr lang="en-US" sz="3600" dirty="0"/>
              <a:t> service registers at health facilities</a:t>
            </a:r>
          </a:p>
          <a:p>
            <a:pPr marL="571500" marR="0" indent="-5715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3600" baseline="0" dirty="0"/>
              <a:t>Data</a:t>
            </a:r>
            <a:r>
              <a:rPr lang="en-US" sz="3600" dirty="0"/>
              <a:t> collected on monthly basis for 4 months – September- December 2020</a:t>
            </a:r>
            <a:endParaRPr lang="en-US" sz="3600" baseline="0" dirty="0"/>
          </a:p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j-lt"/>
                <a:ea typeface="+mj-ea"/>
                <a:cs typeface="+mj-cs"/>
                <a:sym typeface="Times"/>
              </a:rPr>
              <a:t>Qualitative data</a:t>
            </a:r>
          </a:p>
          <a:p>
            <a:pPr marL="571500" marR="0" indent="-5715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3600" dirty="0"/>
              <a:t>ITPC tools used by volunteers to collect data  or conduct interviews for </a:t>
            </a:r>
            <a:r>
              <a:rPr lang="en-US" sz="3600" dirty="0" err="1"/>
              <a:t>RoC</a:t>
            </a:r>
            <a:r>
              <a:rPr lang="en-US" sz="3600" dirty="0"/>
              <a:t> and HCW</a:t>
            </a:r>
          </a:p>
          <a:p>
            <a:pPr marL="571500" marR="0" indent="-5715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3600" dirty="0"/>
              <a:t>Recordings are captured with tablets</a:t>
            </a:r>
          </a:p>
          <a:p>
            <a:pPr marL="571500" marR="0" indent="-5715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3600" dirty="0"/>
              <a:t>Key points are captured in the worksheet and also transcribed  in word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3128104" y="4337720"/>
            <a:ext cx="10441160" cy="8376752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j-lt"/>
                <a:ea typeface="+mj-ea"/>
                <a:cs typeface="+mj-cs"/>
                <a:sym typeface="Times"/>
              </a:rPr>
              <a:t>DQA/Quality Assurance</a:t>
            </a:r>
          </a:p>
          <a:p>
            <a:pPr marL="685800" marR="0" indent="-685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dirty="0"/>
              <a:t>Focal Point receives and reviews field report</a:t>
            </a:r>
          </a:p>
          <a:p>
            <a:pPr marL="685800" marR="0" indent="-685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dirty="0"/>
              <a:t>Project officer  conducts follow up visit to health facility to address issues  with data</a:t>
            </a:r>
          </a:p>
          <a:p>
            <a:pPr marL="685800" indent="-685800">
              <a:buFont typeface="Arial" pitchFamily="34" charset="0"/>
              <a:buChar char="•"/>
            </a:pPr>
            <a:r>
              <a:rPr lang="en-US" dirty="0"/>
              <a:t>Focal point organizes review meeting with  project team and HCW every two months to verify correctness of data</a:t>
            </a:r>
          </a:p>
        </p:txBody>
      </p:sp>
      <p:sp>
        <p:nvSpPr>
          <p:cNvPr id="4" name="Notched Right Arrow 3"/>
          <p:cNvSpPr/>
          <p:nvPr/>
        </p:nvSpPr>
        <p:spPr>
          <a:xfrm>
            <a:off x="11111880" y="7291916"/>
            <a:ext cx="2016224" cy="1342904"/>
          </a:xfrm>
          <a:prstGeom prst="notchedRightArrow">
            <a:avLst/>
          </a:prstGeom>
          <a:solidFill>
            <a:schemeClr val="accent6">
              <a:lumMod val="60000"/>
              <a:lumOff val="4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"/>
            </a:endParaRPr>
          </a:p>
        </p:txBody>
      </p:sp>
      <p:pic>
        <p:nvPicPr>
          <p:cNvPr id="9" name="Picture 8" descr="Text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0632" y="1313384"/>
            <a:ext cx="6048672" cy="16561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0510590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title"/>
          </p:nvPr>
        </p:nvSpPr>
        <p:spPr>
          <a:xfrm>
            <a:off x="6431360" y="1241376"/>
            <a:ext cx="11665296" cy="175285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rPr lang="en-US" b="1" dirty="0"/>
              <a:t>Data analysis  for period September –December 2020</a:t>
            </a:r>
            <a:endParaRPr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2438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712651963"/>
              </p:ext>
            </p:extLst>
          </p:nvPr>
        </p:nvGraphicFramePr>
        <p:xfrm>
          <a:off x="886744" y="3617640"/>
          <a:ext cx="13177464" cy="7992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7" descr="Text&#10;&#10;Description automatically generate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4728" y="1313384"/>
            <a:ext cx="5184576" cy="1656184"/>
          </a:xfrm>
          <a:prstGeom prst="rect">
            <a:avLst/>
          </a:prstGeom>
          <a:noFill/>
        </p:spPr>
      </p:pic>
      <p:sp>
        <p:nvSpPr>
          <p:cNvPr id="5" name="7-Point Star 4"/>
          <p:cNvSpPr/>
          <p:nvPr/>
        </p:nvSpPr>
        <p:spPr>
          <a:xfrm>
            <a:off x="15792400" y="2969568"/>
            <a:ext cx="8352928" cy="10430039"/>
          </a:xfrm>
          <a:prstGeom prst="star7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t">
            <a:spAutoFit/>
          </a:bodyPr>
          <a:lstStyle/>
          <a:p>
            <a:r>
              <a:rPr lang="en-US" sz="3800" b="1" dirty="0">
                <a:solidFill>
                  <a:srgbClr val="0070C0"/>
                </a:solidFill>
              </a:rPr>
              <a:t>‘Our clients are afraid to come because their immunity is already compromised. They fear getting COVID-19’</a:t>
            </a:r>
          </a:p>
          <a:p>
            <a:endParaRPr lang="en-US" sz="3600" dirty="0"/>
          </a:p>
          <a:p>
            <a:r>
              <a:rPr lang="en-US" sz="3200" b="1" i="1" dirty="0"/>
              <a:t>HCW Connaught, 7</a:t>
            </a:r>
            <a:r>
              <a:rPr lang="en-US" sz="3200" b="1" i="1" baseline="30000" dirty="0"/>
              <a:t>th</a:t>
            </a:r>
            <a:r>
              <a:rPr lang="en-US" sz="3200" b="1" i="1" dirty="0"/>
              <a:t> Dec. 2020</a:t>
            </a:r>
          </a:p>
        </p:txBody>
      </p:sp>
    </p:spTree>
    <p:extLst>
      <p:ext uri="{BB962C8B-B14F-4D97-AF65-F5344CB8AC3E}">
        <p14:creationId xmlns:p14="http://schemas.microsoft.com/office/powerpoint/2010/main" val="246805022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title"/>
          </p:nvPr>
        </p:nvSpPr>
        <p:spPr>
          <a:xfrm>
            <a:off x="6431360" y="1385392"/>
            <a:ext cx="11593288" cy="1608836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rPr lang="en-US" b="1" dirty="0"/>
              <a:t> Data analysis  for period September –December 2020</a:t>
            </a:r>
            <a:endParaRPr b="1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611688911"/>
              </p:ext>
            </p:extLst>
          </p:nvPr>
        </p:nvGraphicFramePr>
        <p:xfrm>
          <a:off x="3335016" y="3689648"/>
          <a:ext cx="19082120" cy="8568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5" descr="Text&#10;&#10;Description automatically generate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4728" y="1313384"/>
            <a:ext cx="5184576" cy="16561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19084723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title"/>
          </p:nvPr>
        </p:nvSpPr>
        <p:spPr>
          <a:xfrm>
            <a:off x="6431360" y="953344"/>
            <a:ext cx="12201144" cy="2040884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rPr lang="en-US" b="1" dirty="0"/>
              <a:t>Data analysis  for period September –December 2020</a:t>
            </a:r>
            <a:endParaRPr b="1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304390361"/>
              </p:ext>
            </p:extLst>
          </p:nvPr>
        </p:nvGraphicFramePr>
        <p:xfrm>
          <a:off x="742728" y="3977680"/>
          <a:ext cx="11449272" cy="8280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7" descr="Text&#10;&#10;Description automatically generate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2720" y="1313384"/>
            <a:ext cx="5256584" cy="1656184"/>
          </a:xfrm>
          <a:prstGeom prst="rect">
            <a:avLst/>
          </a:prstGeom>
          <a:noFill/>
        </p:spPr>
      </p:pic>
      <p:sp>
        <p:nvSpPr>
          <p:cNvPr id="2" name="10-Point Star 1"/>
          <p:cNvSpPr/>
          <p:nvPr/>
        </p:nvSpPr>
        <p:spPr>
          <a:xfrm>
            <a:off x="13356140" y="3257600"/>
            <a:ext cx="10552729" cy="9659882"/>
          </a:xfrm>
          <a:prstGeom prst="star10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t">
            <a:spAutoFit/>
          </a:bodyPr>
          <a:lstStyle/>
          <a:p>
            <a:r>
              <a:rPr lang="en-US" sz="3200" dirty="0"/>
              <a:t>‘The health care workers are always hospitable. They talk and encourage us to adhere to our treatment’  </a:t>
            </a:r>
            <a:r>
              <a:rPr lang="en-US" sz="3200" b="1" dirty="0"/>
              <a:t>(</a:t>
            </a:r>
            <a:r>
              <a:rPr lang="en-US" sz="3200" b="1" dirty="0" err="1"/>
              <a:t>RoC</a:t>
            </a:r>
            <a:r>
              <a:rPr lang="en-US" sz="3200" b="1" dirty="0"/>
              <a:t>, </a:t>
            </a:r>
            <a:r>
              <a:rPr lang="en-US" sz="3200" b="1" dirty="0" err="1"/>
              <a:t>Tombo</a:t>
            </a:r>
            <a:r>
              <a:rPr lang="en-US" sz="3200" b="1" dirty="0"/>
              <a:t>- 10</a:t>
            </a:r>
            <a:r>
              <a:rPr lang="en-US" sz="3200" b="1" baseline="30000" dirty="0"/>
              <a:t>th</a:t>
            </a:r>
            <a:r>
              <a:rPr lang="en-US" sz="3200" b="1" dirty="0"/>
              <a:t> October 2020</a:t>
            </a:r>
            <a:r>
              <a:rPr lang="en-US" sz="3200" dirty="0"/>
              <a:t>)</a:t>
            </a:r>
          </a:p>
          <a:p>
            <a:endParaRPr lang="en-US" sz="3200" dirty="0"/>
          </a:p>
          <a:p>
            <a:r>
              <a:rPr lang="en-US" sz="3200" dirty="0"/>
              <a:t>My leadership structure is well positioned to improve client access to the facility </a:t>
            </a:r>
            <a:r>
              <a:rPr lang="en-US" sz="3200" b="1" dirty="0"/>
              <a:t>(HCW Waterloo, 10</a:t>
            </a:r>
            <a:r>
              <a:rPr lang="en-US" sz="3200" b="1" baseline="30000" dirty="0"/>
              <a:t>th</a:t>
            </a:r>
            <a:r>
              <a:rPr lang="en-US" sz="3200" b="1" dirty="0"/>
              <a:t> October 2020</a:t>
            </a:r>
          </a:p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3728478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title"/>
          </p:nvPr>
        </p:nvSpPr>
        <p:spPr>
          <a:xfrm>
            <a:off x="6431360" y="953344"/>
            <a:ext cx="12817424" cy="2040884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rPr lang="en-US" b="1" dirty="0"/>
              <a:t>Achievements for Adherence support for period September –December 2020</a:t>
            </a:r>
            <a:endParaRPr b="1" dirty="0"/>
          </a:p>
        </p:txBody>
      </p:sp>
      <p:pic>
        <p:nvPicPr>
          <p:cNvPr id="8" name="Picture 7" descr="Text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2720" y="1313384"/>
            <a:ext cx="5256584" cy="1656184"/>
          </a:xfrm>
          <a:prstGeom prst="rect">
            <a:avLst/>
          </a:prstGeom>
          <a:noFill/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285254"/>
              </p:ext>
            </p:extLst>
          </p:nvPr>
        </p:nvGraphicFramePr>
        <p:xfrm>
          <a:off x="886744" y="4337721"/>
          <a:ext cx="22682520" cy="813690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377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5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73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</a:rPr>
                        <a:t>Service Area</a:t>
                      </a:r>
                      <a:endParaRPr lang="en-US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</a:rPr>
                        <a:t>Total number reached</a:t>
                      </a:r>
                      <a:endParaRPr lang="en-US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4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>
                          <a:effectLst/>
                        </a:rPr>
                        <a:t>Recipients of care (RoC)  reached with adherence support</a:t>
                      </a:r>
                      <a:endParaRPr lang="en-US" sz="4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</a:rPr>
                        <a:t>312</a:t>
                      </a:r>
                      <a:endParaRPr lang="en-US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4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>
                          <a:effectLst/>
                        </a:rPr>
                        <a:t>Recipients of care ART defaulting clients  brought to care</a:t>
                      </a:r>
                      <a:endParaRPr lang="en-US" sz="4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</a:rPr>
                        <a:t>35</a:t>
                      </a:r>
                      <a:endParaRPr lang="en-US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4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>
                          <a:effectLst/>
                        </a:rPr>
                        <a:t>Exposed children followed up  for EID</a:t>
                      </a:r>
                      <a:endParaRPr lang="en-US" sz="4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</a:rPr>
                        <a:t>15</a:t>
                      </a:r>
                      <a:endParaRPr lang="en-US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49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</a:rPr>
                        <a:t>Community ART Groups reached</a:t>
                      </a:r>
                      <a:endParaRPr lang="en-US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</a:rPr>
                        <a:t>48 (Rural 15, Urban28)</a:t>
                      </a:r>
                      <a:endParaRPr lang="en-US" sz="4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289882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>
            <a:spLocks noGrp="1"/>
          </p:cNvSpPr>
          <p:nvPr>
            <p:ph type="title"/>
          </p:nvPr>
        </p:nvSpPr>
        <p:spPr>
          <a:xfrm>
            <a:off x="5463172" y="1340278"/>
            <a:ext cx="12201436" cy="1680844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/>
          </a:lstStyle>
          <a:p>
            <a:r>
              <a:rPr lang="en-US" b="1" dirty="0"/>
              <a:t> Data analysis  for period September –December 2020</a:t>
            </a:r>
            <a:endParaRPr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53033"/>
              </p:ext>
            </p:extLst>
          </p:nvPr>
        </p:nvGraphicFramePr>
        <p:xfrm>
          <a:off x="598712" y="4553743"/>
          <a:ext cx="11089232" cy="784886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526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2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02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1022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u="none" strike="noStrike" dirty="0">
                          <a:effectLst/>
                        </a:rPr>
                        <a:t>Facility</a:t>
                      </a:r>
                      <a:endParaRPr 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u="none" strike="noStrike" dirty="0">
                          <a:effectLst/>
                        </a:rPr>
                        <a:t>Type</a:t>
                      </a:r>
                      <a:endParaRPr 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u="none" strike="noStrike" dirty="0">
                          <a:effectLst/>
                        </a:rPr>
                        <a:t>Count</a:t>
                      </a:r>
                      <a:endParaRPr lang="en-US" sz="4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783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u="none" strike="noStrike" dirty="0">
                          <a:effectLst/>
                        </a:rPr>
                        <a:t>Connaught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u="none" strike="noStrike" dirty="0">
                          <a:effectLst/>
                        </a:rPr>
                        <a:t>Smear Microscopy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2895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u="none" strike="noStrike" dirty="0">
                          <a:effectLst/>
                        </a:rPr>
                        <a:t>ODCH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u="none" strike="noStrike" dirty="0">
                          <a:effectLst/>
                        </a:rPr>
                        <a:t>Rapid Molecular test (</a:t>
                      </a:r>
                      <a:r>
                        <a:rPr lang="en-US" sz="4000" u="none" strike="noStrike" dirty="0" err="1">
                          <a:effectLst/>
                        </a:rPr>
                        <a:t>GeneXpert</a:t>
                      </a:r>
                      <a:r>
                        <a:rPr lang="en-US" sz="4000" u="none" strike="noStrike" dirty="0">
                          <a:effectLst/>
                        </a:rPr>
                        <a:t>)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1449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u="none" strike="noStrike">
                          <a:effectLst/>
                        </a:rPr>
                        <a:t>PCMH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u="none" strike="noStrike">
                          <a:effectLst/>
                        </a:rPr>
                        <a:t>0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783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u="none" strike="noStrike">
                          <a:effectLst/>
                        </a:rPr>
                        <a:t>Waterloo CHC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u="none" strike="noStrike" dirty="0">
                          <a:effectLst/>
                        </a:rPr>
                        <a:t>Smear Microscopy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7834"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u="none" strike="noStrike">
                          <a:effectLst/>
                        </a:rPr>
                        <a:t>Tombo CHC</a:t>
                      </a:r>
                      <a:endParaRPr lang="en-US" sz="4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4000" u="none" strike="noStrike" dirty="0">
                          <a:effectLst/>
                        </a:rPr>
                        <a:t>Smear Microscopy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4000" u="none" strike="noStrike" dirty="0">
                          <a:effectLst/>
                        </a:rPr>
                        <a:t>149</a:t>
                      </a:r>
                      <a:endParaRPr lang="en-US" sz="4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539008"/>
              </p:ext>
            </p:extLst>
          </p:nvPr>
        </p:nvGraphicFramePr>
        <p:xfrm>
          <a:off x="13128104" y="4620425"/>
          <a:ext cx="10801200" cy="790549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292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41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8459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Facility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Medicine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Duration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Equipment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Duration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18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Connaught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TLE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Viral Load Machine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3 months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061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ODCH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err="1">
                          <a:effectLst/>
                        </a:rPr>
                        <a:t>Lopinavir</a:t>
                      </a:r>
                      <a:r>
                        <a:rPr lang="en-US" sz="2800" u="none" strike="noStrike" dirty="0">
                          <a:effectLst/>
                        </a:rPr>
                        <a:t>/Ritonavir 100/25mg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Viral Load Machine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3months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0610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 err="1">
                          <a:effectLst/>
                        </a:rPr>
                        <a:t>Lopinavir</a:t>
                      </a:r>
                      <a:r>
                        <a:rPr lang="en-US" sz="2800" u="none" strike="noStrike" dirty="0">
                          <a:effectLst/>
                        </a:rPr>
                        <a:t>/Ritonavir 200/50mg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14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718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PCMH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Viral Load Machine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3months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69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Waterloo CHC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Tenofovir/Lamuvudine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30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Viral Load Machine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3 months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718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Tombo CHC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Viral Load Machine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3 months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894856" y="3470539"/>
            <a:ext cx="8496944" cy="738656"/>
          </a:xfrm>
          <a:prstGeom prst="rect">
            <a:avLst/>
          </a:prstGeom>
          <a:solidFill>
            <a:srgbClr val="00B0F0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t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"/>
              </a:rPr>
              <a:t>TB Test at Health Facilities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3920192" y="3516560"/>
            <a:ext cx="8496944" cy="7386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t">
            <a:spAutoFit/>
          </a:bodyPr>
          <a:lstStyle/>
          <a:p>
            <a:pPr marL="0" marR="0" indent="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"/>
              </a:rPr>
              <a:t>Stock out of Medication  and </a:t>
            </a:r>
            <a:r>
              <a:rPr kumimoji="0" lang="en-US" sz="3600" b="0" i="0" u="none" strike="noStrike" cap="none" spc="0" normalizeH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"/>
              </a:rPr>
              <a:t> Equipment</a:t>
            </a:r>
            <a:endParaRPr kumimoji="0" 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"/>
            </a:endParaRPr>
          </a:p>
        </p:txBody>
      </p:sp>
      <p:pic>
        <p:nvPicPr>
          <p:cNvPr id="7" name="Picture 6" descr="Text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0632" y="1313384"/>
            <a:ext cx="6048672" cy="16561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853342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PSI THEME">
  <a:themeElements>
    <a:clrScheme name="PSI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3A534"/>
      </a:accent1>
      <a:accent2>
        <a:srgbClr val="F7931E"/>
      </a:accent2>
      <a:accent3>
        <a:srgbClr val="8F8F8F"/>
      </a:accent3>
      <a:accent4>
        <a:srgbClr val="707070"/>
      </a:accent4>
      <a:accent5>
        <a:srgbClr val="BCCFAE"/>
      </a:accent5>
      <a:accent6>
        <a:srgbClr val="E0851A"/>
      </a:accent6>
      <a:hlink>
        <a:srgbClr val="0000FF"/>
      </a:hlink>
      <a:folHlink>
        <a:srgbClr val="FF00FF"/>
      </a:folHlink>
    </a:clrScheme>
    <a:fontScheme name="PSI THEME">
      <a:majorFont>
        <a:latin typeface="Times"/>
        <a:ea typeface="Times"/>
        <a:cs typeface="Times"/>
      </a:majorFont>
      <a:minorFont>
        <a:latin typeface="Helvetica"/>
        <a:ea typeface="Helvetica"/>
        <a:cs typeface="Helvetica"/>
      </a:minorFont>
    </a:fontScheme>
    <a:fmtScheme name="PSI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SI THEME">
  <a:themeElements>
    <a:clrScheme name="PSI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3A534"/>
      </a:accent1>
      <a:accent2>
        <a:srgbClr val="F7931E"/>
      </a:accent2>
      <a:accent3>
        <a:srgbClr val="8F8F8F"/>
      </a:accent3>
      <a:accent4>
        <a:srgbClr val="707070"/>
      </a:accent4>
      <a:accent5>
        <a:srgbClr val="BCCFAE"/>
      </a:accent5>
      <a:accent6>
        <a:srgbClr val="E0851A"/>
      </a:accent6>
      <a:hlink>
        <a:srgbClr val="0000FF"/>
      </a:hlink>
      <a:folHlink>
        <a:srgbClr val="FF00FF"/>
      </a:folHlink>
    </a:clrScheme>
    <a:fontScheme name="PSI THEME">
      <a:majorFont>
        <a:latin typeface="Times"/>
        <a:ea typeface="Times"/>
        <a:cs typeface="Times"/>
      </a:majorFont>
      <a:minorFont>
        <a:latin typeface="Helvetica"/>
        <a:ea typeface="Helvetica"/>
        <a:cs typeface="Helvetica"/>
      </a:minorFont>
    </a:fontScheme>
    <a:fmtScheme name="PSI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6848</TotalTime>
  <Words>1027</Words>
  <Application>Microsoft Office PowerPoint</Application>
  <PresentationFormat>Personnalisé</PresentationFormat>
  <Paragraphs>174</Paragraphs>
  <Slides>14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2" baseType="lpstr">
      <vt:lpstr>Arial</vt:lpstr>
      <vt:lpstr>Arial Narrow</vt:lpstr>
      <vt:lpstr>Calibri</vt:lpstr>
      <vt:lpstr>Cambria</vt:lpstr>
      <vt:lpstr>Cooper Std</vt:lpstr>
      <vt:lpstr>Times</vt:lpstr>
      <vt:lpstr>Wingdings</vt:lpstr>
      <vt:lpstr>PSI THEME</vt:lpstr>
      <vt:lpstr> CLM in COVID 19 out break: gains and challenges </vt:lpstr>
      <vt:lpstr>Presentation Outline</vt:lpstr>
      <vt:lpstr>Strategic Focus</vt:lpstr>
      <vt:lpstr>Data Collection Process</vt:lpstr>
      <vt:lpstr>Data analysis  for period September –December 2020</vt:lpstr>
      <vt:lpstr> Data analysis  for period September –December 2020</vt:lpstr>
      <vt:lpstr>Data analysis  for period September –December 2020</vt:lpstr>
      <vt:lpstr>Achievements for Adherence support for period September –December 2020</vt:lpstr>
      <vt:lpstr> Data analysis  for period September –December 2020</vt:lpstr>
      <vt:lpstr>Feedback from Key stakeholder  meeting</vt:lpstr>
      <vt:lpstr>Advocacy roadmap</vt:lpstr>
      <vt:lpstr>Advocacy Wins</vt:lpstr>
      <vt:lpstr>Challenges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Admin</dc:creator>
  <cp:lastModifiedBy>Léa Ida SAVADOGO/YUGBARE</cp:lastModifiedBy>
  <cp:revision>112</cp:revision>
  <dcterms:modified xsi:type="dcterms:W3CDTF">2021-06-16T08:57:29Z</dcterms:modified>
</cp:coreProperties>
</file>