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1"/>
  </p:sldMasterIdLst>
  <p:notesMasterIdLst>
    <p:notesMasterId r:id="rId25"/>
  </p:notesMasterIdLst>
  <p:sldIdLst>
    <p:sldId id="284" r:id="rId12"/>
    <p:sldId id="5063" r:id="rId13"/>
    <p:sldId id="5049" r:id="rId14"/>
    <p:sldId id="5052" r:id="rId15"/>
    <p:sldId id="2141412259" r:id="rId16"/>
    <p:sldId id="2141412145" r:id="rId17"/>
    <p:sldId id="2147375379" r:id="rId18"/>
    <p:sldId id="2147375377" r:id="rId19"/>
    <p:sldId id="2147375376" r:id="rId20"/>
    <p:sldId id="1945" r:id="rId21"/>
    <p:sldId id="2141412141" r:id="rId22"/>
    <p:sldId id="2141412250" r:id="rId23"/>
    <p:sldId id="21414121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" initials="K" lastIdx="10" clrIdx="0">
    <p:extLst>
      <p:ext uri="{19B8F6BF-5375-455C-9EA6-DF929625EA0E}">
        <p15:presenceInfo xmlns:p15="http://schemas.microsoft.com/office/powerpoint/2012/main" userId="S::Keith.Mienies@theglobalfund.org::3c03f295-6835-41f2-93fe-5b07a0e47c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2"/>
    <a:srgbClr val="F0EAF0"/>
    <a:srgbClr val="4080BF"/>
    <a:srgbClr val="00B2BA"/>
    <a:srgbClr val="FFF7E9"/>
    <a:srgbClr val="E6EEF7"/>
    <a:srgbClr val="808080"/>
    <a:srgbClr val="929292"/>
    <a:srgbClr val="E6EEFD"/>
    <a:srgbClr val="BFD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288C4-986C-412E-82EF-35EBF94C6C95}" v="8" dt="2021-06-04T10:14:20.297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8447" autoAdjust="0"/>
  </p:normalViewPr>
  <p:slideViewPr>
    <p:cSldViewPr>
      <p:cViewPr varScale="1">
        <p:scale>
          <a:sx n="60" d="100"/>
          <a:sy n="60" d="100"/>
        </p:scale>
        <p:origin x="11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388"/>
    </p:cViewPr>
  </p:sorter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5-28T12:47:19.21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5-28T12:47:18.5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0 0 0</inkml:trace>
  <inkml:trace contextRef="#ctx0" brushRef="#br0" timeOffset="-572.85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93E676-7166-475C-979D-659388E5C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EFB84-809B-4185-A2DC-299A232379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582A-07AB-4729-A059-2270EFAF2F90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29B2B8-CE00-45FD-A323-C5909C7A4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747A76-B59D-436E-AEC2-A3C5E7F31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BCDE7-89C7-4790-9DA8-B0AB8E7C9B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DF62-D42F-41CE-ABFE-78DE208C9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A00EE-2A66-49B0-978D-29FBD6B0C7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C2DEF-983A-4199-BA2E-3A0264D15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6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C2DEF-983A-4199-BA2E-3A0264D15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1.  there is the CRG info note which provides a list of eligible </a:t>
            </a:r>
            <a:r>
              <a:rPr lang="en-US" sz="1200" dirty="0" err="1"/>
              <a:t>intervventions</a:t>
            </a:r>
            <a:r>
              <a:rPr lang="en-US" sz="1200" dirty="0"/>
              <a:t> including CSS (and CLM)</a:t>
            </a:r>
          </a:p>
          <a:p>
            <a:endParaRPr lang="en-US" sz="1200" dirty="0"/>
          </a:p>
          <a:p>
            <a:r>
              <a:rPr lang="en-US" sz="1200" dirty="0"/>
              <a:t>2. And in yellow, some examples of interventions related to CLM (and or CSS)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A3C7-FD24-4CB0-BAE6-0F9CE8A007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ED86-AA65-4198-9988-90BC88E52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6000" y="2883272"/>
            <a:ext cx="6120000" cy="1296000"/>
          </a:xfrm>
        </p:spPr>
        <p:txBody>
          <a:bodyPr anchor="t" anchorCtr="0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EE78D-0809-45D5-BA89-51E120695D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6000" y="4293140"/>
            <a:ext cx="6120000" cy="396000"/>
          </a:xfrm>
        </p:spPr>
        <p:txBody>
          <a:bodyPr/>
          <a:lstStyle>
            <a:lvl1pPr marL="0" indent="0" algn="ctr">
              <a:buNone/>
              <a:defRPr sz="15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 and location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D85905-2FC5-4E3F-A5B4-964835152113}"/>
              </a:ext>
            </a:extLst>
          </p:cNvPr>
          <p:cNvCxnSpPr/>
          <p:nvPr userDrawn="1"/>
        </p:nvCxnSpPr>
        <p:spPr>
          <a:xfrm>
            <a:off x="3035660" y="2862000"/>
            <a:ext cx="61206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802F52-35FE-4506-A962-0E5A0A480E64}"/>
              </a:ext>
            </a:extLst>
          </p:cNvPr>
          <p:cNvCxnSpPr/>
          <p:nvPr userDrawn="1"/>
        </p:nvCxnSpPr>
        <p:spPr>
          <a:xfrm>
            <a:off x="3035660" y="4185096"/>
            <a:ext cx="61206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D5CC867-A84F-4ABD-8C72-8EA6C288F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1398" y="6060482"/>
            <a:ext cx="2669204" cy="3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5039"/>
      </p:ext>
    </p:extLst>
  </p:cSld>
  <p:clrMapOvr>
    <a:masterClrMapping/>
  </p:clrMapOvr>
  <p:transition>
    <p:fade/>
  </p:transition>
  <p:hf hdr="0" ftr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 marL="720000" indent="-720000">
              <a:buSzPct val="130000"/>
              <a:buFont typeface="+mj-lt"/>
              <a:buAutoNum type="arabicPeriod"/>
              <a:tabLst>
                <a:tab pos="900000" algn="l"/>
              </a:tabLst>
              <a:defRPr/>
            </a:lvl1pPr>
            <a:lvl2pPr marL="715963" indent="0">
              <a:defRPr/>
            </a:lvl2pPr>
            <a:lvl3pPr marL="1255713" indent="-179388">
              <a:defRPr/>
            </a:lvl3pPr>
            <a:lvl4pPr marL="1525588" indent="-179388">
              <a:defRPr/>
            </a:lvl4pPr>
          </a:lstStyle>
          <a:p>
            <a:pPr lvl="0"/>
            <a:r>
              <a:rPr lang="en-US" dirty="0"/>
              <a:t>Click to add item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860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2272707D-B2DE-4911-8A88-A4CBBF19D0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6360" y="285716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0D770A4-933A-40A5-BCD9-B4688CB5AF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36360" y="3230995"/>
            <a:ext cx="1873250" cy="1547813"/>
          </a:xfrm>
        </p:spPr>
        <p:txBody>
          <a:bodyPr/>
          <a:lstStyle>
            <a:lvl1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B203DC59-7F92-4EEA-A9B2-B7FEBE4772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3881" y="285279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9014E47-73AE-48C5-81A1-59DF44D3E8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43881" y="3226625"/>
            <a:ext cx="1873250" cy="1547813"/>
          </a:xfrm>
        </p:spPr>
        <p:txBody>
          <a:bodyPr/>
          <a:lstStyle>
            <a:lvl1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B3BB5832-8B7B-4D51-8A78-C47337BB0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1653" y="285279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F58C346-EF09-48E0-92F0-0BA03B70F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1653" y="3226625"/>
            <a:ext cx="1873250" cy="1547813"/>
          </a:xfrm>
        </p:spPr>
        <p:txBody>
          <a:bodyPr/>
          <a:lstStyle>
            <a:lvl1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36FE94-CDDC-427B-8072-E48E2BD173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8926" y="285279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D2B6F-3ED0-41A7-B88B-7E361A2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18110-4341-4000-BDD3-DD8163EE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E4D2E2-0811-4A96-9F92-82061EF1BB2E}"/>
              </a:ext>
            </a:extLst>
          </p:cNvPr>
          <p:cNvGrpSpPr/>
          <p:nvPr userDrawn="1"/>
        </p:nvGrpSpPr>
        <p:grpSpPr>
          <a:xfrm>
            <a:off x="443372" y="1592796"/>
            <a:ext cx="864096" cy="3816000"/>
            <a:chOff x="10884532" y="1808820"/>
            <a:chExt cx="864096" cy="3816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F9BEC2-8AA6-40D1-9E80-048AF45570FF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27FB5-5F4E-4FC6-85A9-9806CAB7FE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16B4A7-E5F0-4D41-9B4D-A0021136044C}"/>
              </a:ext>
            </a:extLst>
          </p:cNvPr>
          <p:cNvGrpSpPr/>
          <p:nvPr userDrawn="1"/>
        </p:nvGrpSpPr>
        <p:grpSpPr>
          <a:xfrm>
            <a:off x="3071990" y="1592796"/>
            <a:ext cx="864096" cy="3816000"/>
            <a:chOff x="10884532" y="1808820"/>
            <a:chExt cx="864096" cy="3816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55BD24-22B1-4D2D-AFF5-A72B69CBB927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2DC936-1F10-4477-BDC3-030CA234F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87EDDC-A371-4F94-AF57-E722A3565C59}"/>
              </a:ext>
            </a:extLst>
          </p:cNvPr>
          <p:cNvGrpSpPr/>
          <p:nvPr userDrawn="1"/>
        </p:nvGrpSpPr>
        <p:grpSpPr>
          <a:xfrm>
            <a:off x="5700608" y="1592796"/>
            <a:ext cx="864096" cy="3816000"/>
            <a:chOff x="10884532" y="1808820"/>
            <a:chExt cx="864096" cy="3816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738023-7FDF-42A2-AD93-218604766046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6DD7E1-CA1F-44D4-B53D-B4D42A5F0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0BEE8E-CBA7-45A0-B877-54856DFF85E3}"/>
              </a:ext>
            </a:extLst>
          </p:cNvPr>
          <p:cNvGrpSpPr/>
          <p:nvPr userDrawn="1"/>
        </p:nvGrpSpPr>
        <p:grpSpPr>
          <a:xfrm>
            <a:off x="8329226" y="1592796"/>
            <a:ext cx="864096" cy="3816000"/>
            <a:chOff x="10884532" y="1808820"/>
            <a:chExt cx="864096" cy="3816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BCA15E-8656-44AB-A8B3-DF0F6EF97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948D73-3B0F-4A35-BC4D-58DA882FB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492723-C7C7-4A90-B381-0E9336E1B454}"/>
              </a:ext>
            </a:extLst>
          </p:cNvPr>
          <p:cNvGrpSpPr/>
          <p:nvPr userDrawn="1"/>
        </p:nvGrpSpPr>
        <p:grpSpPr>
          <a:xfrm>
            <a:off x="10957844" y="1592796"/>
            <a:ext cx="864096" cy="3816000"/>
            <a:chOff x="10884532" y="1808820"/>
            <a:chExt cx="864096" cy="3816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95BD01-8BAE-45B3-84C2-E381E5C5656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6B9613-4781-4E30-9531-87F6215A5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732BB06-7F00-4A81-8284-EC44F96F5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8926" y="3226625"/>
            <a:ext cx="1873250" cy="1547813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8280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0FA69-D428-4E1A-9E4A-B6505529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36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091FA2-7A8B-254F-B972-F59401137FCD}"/>
              </a:ext>
            </a:extLst>
          </p:cNvPr>
          <p:cNvGrpSpPr/>
          <p:nvPr userDrawn="1"/>
        </p:nvGrpSpPr>
        <p:grpSpPr>
          <a:xfrm>
            <a:off x="-366627" y="-360000"/>
            <a:ext cx="12913200" cy="7578000"/>
            <a:chOff x="-360000" y="-360000"/>
            <a:chExt cx="12913200" cy="757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90501F-B110-B348-9594-35423D3C9DF5}"/>
                </a:ext>
              </a:extLst>
            </p:cNvPr>
            <p:cNvGrpSpPr/>
            <p:nvPr userDrawn="1"/>
          </p:nvGrpSpPr>
          <p:grpSpPr>
            <a:xfrm>
              <a:off x="-360000" y="-360000"/>
              <a:ext cx="12552000" cy="7041363"/>
              <a:chOff x="-360000" y="-360000"/>
              <a:chExt cx="12552000" cy="704136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0564CC9-AD79-4E45-A929-0A73FA444133}"/>
                  </a:ext>
                </a:extLst>
              </p:cNvPr>
              <p:cNvGrpSpPr/>
              <p:nvPr userDrawn="1"/>
            </p:nvGrpSpPr>
            <p:grpSpPr>
              <a:xfrm>
                <a:off x="0" y="-360000"/>
                <a:ext cx="12192000" cy="180000"/>
                <a:chOff x="0" y="-360000"/>
                <a:chExt cx="12192000" cy="18000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E4369FA-222E-E948-B9C1-23511CFDC85D}"/>
                    </a:ext>
                  </a:extLst>
                </p:cNvPr>
                <p:cNvCxnSpPr/>
                <p:nvPr userDrawn="1"/>
              </p:nvCxnSpPr>
              <p:spPr>
                <a:xfrm>
                  <a:off x="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4BF27477-5FF7-814A-B3D9-F8C2436ABD9C}"/>
                    </a:ext>
                  </a:extLst>
                </p:cNvPr>
                <p:cNvCxnSpPr/>
                <p:nvPr userDrawn="1"/>
              </p:nvCxnSpPr>
              <p:spPr>
                <a:xfrm>
                  <a:off x="6096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A9214B9-4D10-6A45-81E3-9A1B72A73C3F}"/>
                    </a:ext>
                  </a:extLst>
                </p:cNvPr>
                <p:cNvCxnSpPr/>
                <p:nvPr userDrawn="1"/>
              </p:nvCxnSpPr>
              <p:spPr>
                <a:xfrm>
                  <a:off x="12192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924955E-B0C3-9542-90AB-3A94B8E85089}"/>
                    </a:ext>
                  </a:extLst>
                </p:cNvPr>
                <p:cNvCxnSpPr/>
                <p:nvPr userDrawn="1"/>
              </p:nvCxnSpPr>
              <p:spPr>
                <a:xfrm>
                  <a:off x="18288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0E95E8E-7C8B-684A-965A-DCFAEF616CF2}"/>
                    </a:ext>
                  </a:extLst>
                </p:cNvPr>
                <p:cNvCxnSpPr/>
                <p:nvPr userDrawn="1"/>
              </p:nvCxnSpPr>
              <p:spPr>
                <a:xfrm>
                  <a:off x="24384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8BED12A-5252-C24C-BBA6-017F2C56D584}"/>
                    </a:ext>
                  </a:extLst>
                </p:cNvPr>
                <p:cNvCxnSpPr/>
                <p:nvPr userDrawn="1"/>
              </p:nvCxnSpPr>
              <p:spPr>
                <a:xfrm>
                  <a:off x="30480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BE55F50-3897-E847-8E0C-59E420FCD3EB}"/>
                    </a:ext>
                  </a:extLst>
                </p:cNvPr>
                <p:cNvCxnSpPr/>
                <p:nvPr userDrawn="1"/>
              </p:nvCxnSpPr>
              <p:spPr>
                <a:xfrm>
                  <a:off x="36576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8E402A2-AA33-5140-8B28-E63FE50CC697}"/>
                    </a:ext>
                  </a:extLst>
                </p:cNvPr>
                <p:cNvCxnSpPr/>
                <p:nvPr userDrawn="1"/>
              </p:nvCxnSpPr>
              <p:spPr>
                <a:xfrm>
                  <a:off x="42672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B37B78F-F327-5240-92BD-E7AA1AA67967}"/>
                    </a:ext>
                  </a:extLst>
                </p:cNvPr>
                <p:cNvCxnSpPr/>
                <p:nvPr userDrawn="1"/>
              </p:nvCxnSpPr>
              <p:spPr>
                <a:xfrm>
                  <a:off x="48768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6858BB6-42CC-FF49-AB43-065458E3CBF6}"/>
                    </a:ext>
                  </a:extLst>
                </p:cNvPr>
                <p:cNvCxnSpPr/>
                <p:nvPr userDrawn="1"/>
              </p:nvCxnSpPr>
              <p:spPr>
                <a:xfrm>
                  <a:off x="54864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DC49498-9A96-4F4B-81A4-26D9E0E618D3}"/>
                    </a:ext>
                  </a:extLst>
                </p:cNvPr>
                <p:cNvCxnSpPr/>
                <p:nvPr userDrawn="1"/>
              </p:nvCxnSpPr>
              <p:spPr>
                <a:xfrm>
                  <a:off x="60960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8456579-0EDF-B541-9B27-E91E742C9BB6}"/>
                    </a:ext>
                  </a:extLst>
                </p:cNvPr>
                <p:cNvCxnSpPr/>
                <p:nvPr userDrawn="1"/>
              </p:nvCxnSpPr>
              <p:spPr>
                <a:xfrm>
                  <a:off x="67056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D9DF4E-0F99-9E40-B549-8334240B974C}"/>
                    </a:ext>
                  </a:extLst>
                </p:cNvPr>
                <p:cNvCxnSpPr/>
                <p:nvPr userDrawn="1"/>
              </p:nvCxnSpPr>
              <p:spPr>
                <a:xfrm>
                  <a:off x="73152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AC8D9C9-C681-EC41-9F5C-1861003DFB81}"/>
                    </a:ext>
                  </a:extLst>
                </p:cNvPr>
                <p:cNvCxnSpPr/>
                <p:nvPr userDrawn="1"/>
              </p:nvCxnSpPr>
              <p:spPr>
                <a:xfrm>
                  <a:off x="79248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477CA2E-BBB4-9042-9CFB-37694FD30099}"/>
                    </a:ext>
                  </a:extLst>
                </p:cNvPr>
                <p:cNvCxnSpPr/>
                <p:nvPr userDrawn="1"/>
              </p:nvCxnSpPr>
              <p:spPr>
                <a:xfrm>
                  <a:off x="85344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2C98666-7A41-0249-B412-A07E9192C68E}"/>
                    </a:ext>
                  </a:extLst>
                </p:cNvPr>
                <p:cNvCxnSpPr/>
                <p:nvPr userDrawn="1"/>
              </p:nvCxnSpPr>
              <p:spPr>
                <a:xfrm>
                  <a:off x="91440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D2A260D-E5FB-2C4C-B3A7-63697B07581A}"/>
                    </a:ext>
                  </a:extLst>
                </p:cNvPr>
                <p:cNvCxnSpPr/>
                <p:nvPr userDrawn="1"/>
              </p:nvCxnSpPr>
              <p:spPr>
                <a:xfrm>
                  <a:off x="97536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B8705CE-3C9B-3842-905B-E36BDC60CA1E}"/>
                    </a:ext>
                  </a:extLst>
                </p:cNvPr>
                <p:cNvCxnSpPr/>
                <p:nvPr userDrawn="1"/>
              </p:nvCxnSpPr>
              <p:spPr>
                <a:xfrm>
                  <a:off x="103632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B5FFA08-69BB-C545-9F1A-73BAEE159E3E}"/>
                    </a:ext>
                  </a:extLst>
                </p:cNvPr>
                <p:cNvCxnSpPr/>
                <p:nvPr userDrawn="1"/>
              </p:nvCxnSpPr>
              <p:spPr>
                <a:xfrm>
                  <a:off x="109728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2D2AEE3-D054-1245-9440-05C8E5B98935}"/>
                    </a:ext>
                  </a:extLst>
                </p:cNvPr>
                <p:cNvCxnSpPr/>
                <p:nvPr userDrawn="1"/>
              </p:nvCxnSpPr>
              <p:spPr>
                <a:xfrm>
                  <a:off x="115824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BE2E133-811B-D740-B333-C8910A607837}"/>
                    </a:ext>
                  </a:extLst>
                </p:cNvPr>
                <p:cNvCxnSpPr/>
                <p:nvPr userDrawn="1"/>
              </p:nvCxnSpPr>
              <p:spPr>
                <a:xfrm>
                  <a:off x="12192000" y="-360000"/>
                  <a:ext cx="0" cy="18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371F3F-8805-8F47-9842-AFCC0C9C5F0A}"/>
                  </a:ext>
                </a:extLst>
              </p:cNvPr>
              <p:cNvGrpSpPr/>
              <p:nvPr userDrawn="1"/>
            </p:nvGrpSpPr>
            <p:grpSpPr>
              <a:xfrm>
                <a:off x="-360000" y="0"/>
                <a:ext cx="180000" cy="6681363"/>
                <a:chOff x="-360000" y="0"/>
                <a:chExt cx="180000" cy="6681363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E6AFE193-BB4C-8041-AFBF-176A7646431A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0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8C4B343-83B1-B24D-95E5-0DBF601F3A23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607397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C1E444E-955A-DC43-8EF5-178B24920546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1214794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64C74FB-813E-FA4E-9A56-B5A0DFB70E01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1822191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E2696AA-A8F0-E243-9EE9-FBD0DC315F48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2429588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3C10C08-85B1-564B-B9DB-F902BB6475F6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3036985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7D26369-7700-1F44-BD86-287B6C78EE43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3644382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B251DA8-0F20-A245-8B76-AC41A8D799D5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4251779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B7D292B-2F51-3F44-B257-F3A88D13E784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4859176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8A0B51D-D80E-854B-941F-3B5A269ACF75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5466573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8AFEDA0-82B3-5A47-9B5E-BCE53CB5DE0C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6073970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EF18844-16AB-BB47-ABD0-67372DC4D28F}"/>
                    </a:ext>
                  </a:extLst>
                </p:cNvPr>
                <p:cNvCxnSpPr/>
                <p:nvPr userDrawn="1"/>
              </p:nvCxnSpPr>
              <p:spPr>
                <a:xfrm>
                  <a:off x="-360000" y="6681363"/>
                  <a:ext cx="18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DBFCE4-D494-D74A-82C5-50AB3DE5A1E3}"/>
                </a:ext>
              </a:extLst>
            </p:cNvPr>
            <p:cNvGrpSpPr/>
            <p:nvPr userDrawn="1"/>
          </p:nvGrpSpPr>
          <p:grpSpPr>
            <a:xfrm>
              <a:off x="12192000" y="6858000"/>
              <a:ext cx="361200" cy="360000"/>
              <a:chOff x="12192000" y="6858000"/>
              <a:chExt cx="361200" cy="36000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310570E-0934-A84A-83D9-68DBEA996838}"/>
                  </a:ext>
                </a:extLst>
              </p:cNvPr>
              <p:cNvCxnSpPr/>
              <p:nvPr userDrawn="1"/>
            </p:nvCxnSpPr>
            <p:spPr>
              <a:xfrm>
                <a:off x="12373200" y="6858000"/>
                <a:ext cx="18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39F603B-1E43-6649-A728-0326A0158BA3}"/>
                  </a:ext>
                </a:extLst>
              </p:cNvPr>
              <p:cNvCxnSpPr/>
              <p:nvPr userDrawn="1"/>
            </p:nvCxnSpPr>
            <p:spPr>
              <a:xfrm>
                <a:off x="12192000" y="7038000"/>
                <a:ext cx="0" cy="180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A49ED34-D110-9A4D-A8CE-833C3205F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663" y="2165350"/>
            <a:ext cx="8535987" cy="1697313"/>
          </a:xfrm>
        </p:spPr>
        <p:txBody>
          <a:bodyPr numCol="2" spcCol="36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C5FB23-220E-8949-9F39-46F5BE8752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GB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B7E58829-60EC-5143-951F-1A254C2BCA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2D2347-4BA4-BC41-B48C-85D3549E68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753B7F6-058D-6B4D-92E2-75B8C0235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663" y="1822450"/>
            <a:ext cx="5494337" cy="342900"/>
          </a:xfrm>
        </p:spPr>
        <p:txBody>
          <a:bodyPr/>
          <a:lstStyle/>
          <a:p>
            <a:pPr lvl="3"/>
            <a:r>
              <a:rPr lang="en-GB"/>
              <a:t>Fourth level</a:t>
            </a:r>
          </a:p>
        </p:txBody>
      </p:sp>
      <p:sp>
        <p:nvSpPr>
          <p:cNvPr id="47" name="Title 49">
            <a:extLst>
              <a:ext uri="{FF2B5EF4-FFF2-40B4-BE49-F238E27FC236}">
                <a16:creationId xmlns:a16="http://schemas.microsoft.com/office/drawing/2014/main" id="{A0A52154-DBEC-FD4A-B362-5836C9F6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14" y="655200"/>
            <a:ext cx="10972800" cy="49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50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00000"/>
            <a:ext cx="1075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64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D6E6CB-DAE4-4D72-9A51-3021342E26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420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whole picture placeholder and click on image you want in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2ED86-AA65-4198-9988-90BC88E52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675" y="4143412"/>
            <a:ext cx="6120000" cy="1296000"/>
          </a:xfrm>
        </p:spPr>
        <p:txBody>
          <a:bodyPr anchor="t" anchorCtr="0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EE78D-0809-45D5-BA89-51E120695D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5" y="5553237"/>
            <a:ext cx="6120000" cy="396043"/>
          </a:xfrm>
        </p:spPr>
        <p:txBody>
          <a:bodyPr/>
          <a:lstStyle>
            <a:lvl1pPr marL="0" indent="0" algn="ctr">
              <a:buNone/>
              <a:defRPr sz="15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 and location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B10D6B-33D5-4A95-95B8-71E82FD05E13}"/>
              </a:ext>
            </a:extLst>
          </p:cNvPr>
          <p:cNvGrpSpPr/>
          <p:nvPr userDrawn="1"/>
        </p:nvGrpSpPr>
        <p:grpSpPr>
          <a:xfrm>
            <a:off x="3102335" y="4140000"/>
            <a:ext cx="6120680" cy="1323096"/>
            <a:chOff x="3035660" y="2862000"/>
            <a:chExt cx="6120680" cy="13230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D85905-2FC5-4E3F-A5B4-964835152113}"/>
                </a:ext>
              </a:extLst>
            </p:cNvPr>
            <p:cNvCxnSpPr/>
            <p:nvPr userDrawn="1"/>
          </p:nvCxnSpPr>
          <p:spPr>
            <a:xfrm>
              <a:off x="3035660" y="2862000"/>
              <a:ext cx="612068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802F52-35FE-4506-A962-0E5A0A480E64}"/>
                </a:ext>
              </a:extLst>
            </p:cNvPr>
            <p:cNvCxnSpPr/>
            <p:nvPr userDrawn="1"/>
          </p:nvCxnSpPr>
          <p:spPr>
            <a:xfrm>
              <a:off x="3035660" y="4185096"/>
              <a:ext cx="612068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ECADD-E120-4389-9E94-2E5A65993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1398" y="6060482"/>
            <a:ext cx="2669204" cy="3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0158"/>
      </p:ext>
    </p:extLst>
  </p:cSld>
  <p:clrMapOvr>
    <a:masterClrMapping/>
  </p:clrMapOvr>
  <p:transition>
    <p:fade/>
  </p:transition>
  <p:hf hdr="0" ftr="0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8074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94FE-F10E-4280-86E9-EF6369F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8421"/>
            <a:ext cx="11449050" cy="599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5D067-7A6A-4DAB-8AA0-8B18EF78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1376-70E3-4154-8B28-3D69B2B8BA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4" y="1196975"/>
            <a:ext cx="5544505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2785EFC-4D36-4E41-BDAF-FF69F521E9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6131" y="1196975"/>
            <a:ext cx="5544505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3444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FBDD-FAAE-4B61-8C55-FC66D3AC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99155-2C10-43CE-9F64-CB6DC278B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B4761-1642-4614-895E-E031A01C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A50861-77F3-4663-934F-725015073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6000" y="1980000"/>
            <a:ext cx="8820000" cy="270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4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“Double tap to add quote text”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D51451-AAD2-4C37-951B-611FE5780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1938" y="4795664"/>
            <a:ext cx="6588125" cy="324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Double tap to add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7C8503A-77A3-4274-91A9-1D0D5CDD9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1938" y="5156448"/>
            <a:ext cx="6588125" cy="360784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Double tap to add title / position</a:t>
            </a:r>
          </a:p>
        </p:txBody>
      </p:sp>
    </p:spTree>
    <p:extLst>
      <p:ext uri="{BB962C8B-B14F-4D97-AF65-F5344CB8AC3E}">
        <p14:creationId xmlns:p14="http://schemas.microsoft.com/office/powerpoint/2010/main" val="34977461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2B6F-3ED0-41A7-B88B-7E361A2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18110-4341-4000-BDD3-DD8163EE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48388B-6010-4A72-8EE1-66DF0D06803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2864487"/>
              </p:ext>
            </p:extLst>
          </p:nvPr>
        </p:nvGraphicFramePr>
        <p:xfrm>
          <a:off x="385948" y="1196975"/>
          <a:ext cx="11434576" cy="478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7288">
                  <a:extLst>
                    <a:ext uri="{9D8B030D-6E8A-4147-A177-3AD203B41FA5}">
                      <a16:colId xmlns:a16="http://schemas.microsoft.com/office/drawing/2014/main" val="2536250139"/>
                    </a:ext>
                  </a:extLst>
                </a:gridCol>
                <a:gridCol w="5717288">
                  <a:extLst>
                    <a:ext uri="{9D8B030D-6E8A-4147-A177-3AD203B41FA5}">
                      <a16:colId xmlns:a16="http://schemas.microsoft.com/office/drawing/2014/main" val="3437502744"/>
                    </a:ext>
                  </a:extLst>
                </a:gridCol>
              </a:tblGrid>
              <a:tr h="2393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595326"/>
                  </a:ext>
                </a:extLst>
              </a:tr>
              <a:tr h="2393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5027395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D1A073-BA07-481F-982B-051F2DF1E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340769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D089428-3031-49B6-86C1-4C7CC02032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3" y="3753036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B931DB3-89A8-451C-8D64-23B8AA409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8570" y="1340769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925D9B-2997-41E5-AB13-A7E71251D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8571" y="3753036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1720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07B787-D9DE-4009-A7A1-7CF5962C92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475" y="1196975"/>
            <a:ext cx="11449050" cy="478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Highlight whole picture placeholder and click on image you want in Templafy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79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7E865-4C67-4B56-8F9C-510DB1E1D3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1375" y="4016"/>
            <a:ext cx="4536000" cy="6853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Highlight whole picture placeholder and click on image you want in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E94FE-F10E-4280-86E9-EF6369F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38421"/>
            <a:ext cx="6480590" cy="5998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5D067-7A6A-4DAB-8AA0-8B18EF78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1376-70E3-4154-8B28-3D69B2B8BA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4" y="1196975"/>
            <a:ext cx="6480720" cy="4787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9E4FF-644F-45B5-B079-8C1EA5EAF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8000" y="5400000"/>
            <a:ext cx="5004000" cy="792000"/>
          </a:xfrm>
          <a:solidFill>
            <a:schemeClr val="tx2"/>
          </a:solidFill>
        </p:spPr>
        <p:txBody>
          <a:bodyPr lIns="180000" tIns="180000" rIns="180000" bIns="180000"/>
          <a:lstStyle>
            <a:lvl1pPr algn="ctr"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9964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94FE-F10E-4280-86E9-EF6369F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8421"/>
            <a:ext cx="5868535" cy="5998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5D067-7A6A-4DAB-8AA0-8B18EF78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1376-70E3-4154-8B28-3D69B2B8BA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4" y="1196975"/>
            <a:ext cx="5868652" cy="4787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25B5D1-3158-411E-8837-5E5041D6F0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0688" y="1196975"/>
            <a:ext cx="5220000" cy="3924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Highlight whole picture placeholder and click on image you want in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E37406-89A0-49E4-91E3-55F3AA346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68300"/>
            <a:ext cx="5220000" cy="2931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graphic / photo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F11A27F-F459-4841-A943-0CD3F7179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5558" y="638365"/>
            <a:ext cx="5220000" cy="2931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detail / subtitle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F19D62-68D7-40A3-ABAC-0862CA24E1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1014" y="5240026"/>
            <a:ext cx="5220000" cy="7448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i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800" i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800" i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graphic / photo title</a:t>
            </a:r>
          </a:p>
        </p:txBody>
      </p:sp>
    </p:spTree>
    <p:extLst>
      <p:ext uri="{BB962C8B-B14F-4D97-AF65-F5344CB8AC3E}">
        <p14:creationId xmlns:p14="http://schemas.microsoft.com/office/powerpoint/2010/main" val="36493569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93D2C-626B-4DDA-AB0A-CA48EA6D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8421"/>
            <a:ext cx="11449050" cy="599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26BA5-A3B1-486F-B108-86DC3267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206517"/>
            <a:ext cx="11449050" cy="4778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Sixth</a:t>
            </a:r>
          </a:p>
          <a:p>
            <a:pPr lvl="6"/>
            <a:r>
              <a:rPr lang="en-US" noProof="0" dirty="0"/>
              <a:t>Seventh</a:t>
            </a:r>
          </a:p>
          <a:p>
            <a:pPr lvl="7"/>
            <a:r>
              <a:rPr lang="en-US" noProof="0" dirty="0"/>
              <a:t>Eighth</a:t>
            </a:r>
          </a:p>
          <a:p>
            <a:pPr lvl="8"/>
            <a:r>
              <a:rPr lang="en-US" noProof="0" dirty="0"/>
              <a:t>Ninth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3237-C16F-48AF-90B0-B0C3C94F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96519"/>
            <a:ext cx="466724" cy="2931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fld id="{2AAA7032-8CB7-40F4-9CB9-A644B8ADA1F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FABB9-201A-4446-A277-DA725B8FE76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27180"/>
            <a:ext cx="1429858" cy="1704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25F11-1B15-4FF2-A588-CF63802E7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1" r:id="rId3"/>
    <p:sldLayoutId id="2147483682" r:id="rId4"/>
    <p:sldLayoutId id="2147483690" r:id="rId5"/>
    <p:sldLayoutId id="2147483689" r:id="rId6"/>
    <p:sldLayoutId id="2147483693" r:id="rId7"/>
    <p:sldLayoutId id="2147483687" r:id="rId8"/>
    <p:sldLayoutId id="2147483692" r:id="rId9"/>
    <p:sldLayoutId id="2147483685" r:id="rId10"/>
    <p:sldLayoutId id="2147483691" r:id="rId11"/>
    <p:sldLayoutId id="2147483655" r:id="rId12"/>
    <p:sldLayoutId id="2147483694" r:id="rId13"/>
    <p:sldLayoutId id="2147483695" r:id="rId14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63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715963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lobalfund.org/media/10816/covid19_crg-investments_guidance_en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DDC2C9-8E5A-4C9F-B0D5-FAE2DBC3B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CLM in C19RM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C9EA30C-C9F5-4906-B938-70162FBDF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 June 2021</a:t>
            </a: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973322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034A11-8873-4391-880A-F0E2AE1A7C2C}"/>
              </a:ext>
            </a:extLst>
          </p:cNvPr>
          <p:cNvSpPr/>
          <p:nvPr/>
        </p:nvSpPr>
        <p:spPr>
          <a:xfrm>
            <a:off x="0" y="734121"/>
            <a:ext cx="12192000" cy="914400"/>
          </a:xfrm>
          <a:prstGeom prst="rect">
            <a:avLst/>
          </a:prstGeom>
          <a:solidFill>
            <a:srgbClr val="007D8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8220557-C98A-4FF6-8B5C-3B0D7F751E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BFA082A-39A6-465C-A476-E4CF8D3AEB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04626" y="6471502"/>
            <a:ext cx="251999" cy="251999"/>
          </a:xfrm>
        </p:spPr>
        <p:txBody>
          <a:bodyPr/>
          <a:lstStyle/>
          <a:p>
            <a:fld id="{1B2D2347-4BA4-BC41-B48C-85D3549E68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D77DD139-C55B-439A-8DD8-C0890E29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8" y="13899"/>
            <a:ext cx="10972800" cy="493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Technical guidance and templates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659FE0-30ED-42FE-8EB5-CF53E643B699}"/>
              </a:ext>
            </a:extLst>
          </p:cNvPr>
          <p:cNvSpPr/>
          <p:nvPr/>
        </p:nvSpPr>
        <p:spPr>
          <a:xfrm>
            <a:off x="812492" y="960489"/>
            <a:ext cx="1056701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Open Sans" panose="020B0606030504020204"/>
              </a:rPr>
              <a:t>Streamlining content and developing strong technical guidance.</a:t>
            </a:r>
            <a:endParaRPr lang="en-US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C1A31643-BD04-412B-80FA-BC4671872911}"/>
              </a:ext>
            </a:extLst>
          </p:cNvPr>
          <p:cNvSpPr/>
          <p:nvPr/>
        </p:nvSpPr>
        <p:spPr>
          <a:xfrm>
            <a:off x="3408914" y="1789982"/>
            <a:ext cx="3017520" cy="3887053"/>
          </a:xfrm>
          <a:prstGeom prst="roundRect">
            <a:avLst>
              <a:gd name="adj" fmla="val 7482"/>
            </a:avLst>
          </a:prstGeom>
          <a:solidFill>
            <a:srgbClr val="D9D9D9"/>
          </a:solidFill>
          <a:ln w="317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  <a:p>
            <a:pPr lvl="0" algn="ctr" defTabSz="914400">
              <a:defRPr/>
            </a:pPr>
            <a:r>
              <a:rPr lang="en-US" altLang="ko-KR" sz="1800" b="1" kern="0">
                <a:latin typeface="Open Sans" panose="020B0606030504020204"/>
                <a:ea typeface="굴림" panose="020B0600000101010101" pitchFamily="34" charset="-127"/>
              </a:rPr>
              <a:t>HIV, TB &amp; Malaria Information Note: Mitigation of COVID-19 Effects on HIV, TB &amp; Malaria Services &amp; Programs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4DE1C4-4F7F-4446-9473-345568E6BE68}"/>
              </a:ext>
            </a:extLst>
          </p:cNvPr>
          <p:cNvSpPr/>
          <p:nvPr/>
        </p:nvSpPr>
        <p:spPr>
          <a:xfrm>
            <a:off x="3408914" y="3748450"/>
            <a:ext cx="3017520" cy="20313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/>
              </a:rPr>
              <a:t>Supports CCMs, national programs for HIV, TB &amp; malaria, &amp; in-country partners with C19RM funding request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>
              <a:latin typeface="Open Sans" panose="020B0606030504020204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132E323F-8FD2-4C55-8A70-0097612A2502}"/>
              </a:ext>
            </a:extLst>
          </p:cNvPr>
          <p:cNvSpPr/>
          <p:nvPr/>
        </p:nvSpPr>
        <p:spPr>
          <a:xfrm>
            <a:off x="263746" y="1790097"/>
            <a:ext cx="3013844" cy="3886308"/>
          </a:xfrm>
          <a:prstGeom prst="roundRect">
            <a:avLst>
              <a:gd name="adj" fmla="val 8517"/>
            </a:avLst>
          </a:prstGeom>
          <a:solidFill>
            <a:srgbClr val="D9D9D9"/>
          </a:solidFill>
          <a:ln w="317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  <a:p>
            <a:pPr lvl="0" algn="ctr" defTabSz="914400">
              <a:defRPr/>
            </a:pPr>
            <a:r>
              <a:rPr lang="en-US" altLang="ko-KR" sz="1800" b="1" kern="0">
                <a:latin typeface="Open Sans" panose="020B0606030504020204"/>
                <a:ea typeface="굴림" panose="020B0600000101010101" pitchFamily="34" charset="-127"/>
              </a:rPr>
              <a:t>C19RM Technical Information Note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04B54A-5FA9-43B5-ACA2-226E9A4BFF19}"/>
              </a:ext>
            </a:extLst>
          </p:cNvPr>
          <p:cNvSpPr/>
          <p:nvPr/>
        </p:nvSpPr>
        <p:spPr>
          <a:xfrm>
            <a:off x="263746" y="2703309"/>
            <a:ext cx="3013844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/>
              </a:rPr>
              <a:t>Provides applicants with technical guidance on eligible C19RM interventions, based on WHO COVID-19 Response Pillar Framework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/>
              </a:rPr>
              <a:t>Emphasis on community-led responses</a:t>
            </a: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7FDD0D29-D4E7-4C5E-BAA7-48BC839781D9}"/>
              </a:ext>
            </a:extLst>
          </p:cNvPr>
          <p:cNvSpPr/>
          <p:nvPr/>
        </p:nvSpPr>
        <p:spPr>
          <a:xfrm>
            <a:off x="9824273" y="1789981"/>
            <a:ext cx="1976721" cy="1737360"/>
          </a:xfrm>
          <a:prstGeom prst="roundRect">
            <a:avLst>
              <a:gd name="adj" fmla="val 7482"/>
            </a:avLst>
          </a:prstGeom>
          <a:solidFill>
            <a:srgbClr val="00B0CA"/>
          </a:solidFill>
          <a:ln w="31750" cap="flat" cmpd="sng" algn="ctr">
            <a:solidFill>
              <a:srgbClr val="00B0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  <a:p>
            <a:pPr lvl="0" algn="ctr" defTabSz="914400">
              <a:defRPr/>
            </a:pPr>
            <a:r>
              <a:rPr lang="en-US" altLang="ko-KR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Guidelines for</a:t>
            </a:r>
          </a:p>
          <a:p>
            <a:pPr lvl="0" algn="ctr" defTabSz="914400">
              <a:defRPr/>
            </a:pPr>
            <a:r>
              <a:rPr lang="en-US" altLang="ko-KR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Grant Budgeting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681D9165-277B-4629-AE74-E720337CBB99}"/>
              </a:ext>
            </a:extLst>
          </p:cNvPr>
          <p:cNvSpPr/>
          <p:nvPr/>
        </p:nvSpPr>
        <p:spPr>
          <a:xfrm>
            <a:off x="9822714" y="3810594"/>
            <a:ext cx="1976721" cy="1828800"/>
          </a:xfrm>
          <a:prstGeom prst="roundRect">
            <a:avLst>
              <a:gd name="adj" fmla="val 7482"/>
            </a:avLst>
          </a:prstGeom>
          <a:solidFill>
            <a:srgbClr val="00B0CA"/>
          </a:solidFill>
          <a:ln w="31750" cap="flat" cmpd="sng" algn="ctr">
            <a:solidFill>
              <a:srgbClr val="00B0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  <a:p>
            <a:pPr lvl="0" algn="ctr" defTabSz="914400">
              <a:defRPr/>
            </a:pPr>
            <a:r>
              <a:rPr lang="en-US" altLang="ko-KR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WHO Strategic Preparedness</a:t>
            </a:r>
          </a:p>
          <a:p>
            <a:pPr lvl="0" algn="ctr" defTabSz="914400">
              <a:defRPr/>
            </a:pPr>
            <a:r>
              <a:rPr lang="en-US" altLang="ko-KR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&amp; Response Plan</a:t>
            </a:r>
          </a:p>
          <a:p>
            <a:pPr lvl="0" algn="ctr" defTabSz="914400">
              <a:defRPr/>
            </a:pPr>
            <a:r>
              <a:rPr lang="en-US" altLang="ko-KR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for</a:t>
            </a:r>
            <a:r>
              <a:rPr lang="ko-KR" altLang="en-US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 </a:t>
            </a:r>
            <a:r>
              <a:rPr lang="en-US" altLang="ko-KR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COVID-19</a:t>
            </a:r>
            <a:r>
              <a:rPr lang="ko-KR" altLang="en-US" sz="1800" b="1" kern="0">
                <a:solidFill>
                  <a:schemeClr val="bg1"/>
                </a:solidFill>
                <a:latin typeface="Open Sans" panose="020B0606030504020204"/>
                <a:ea typeface="굴림" panose="020B0600000101010101" pitchFamily="34" charset="-127"/>
              </a:rPr>
              <a:t>  </a:t>
            </a:r>
            <a:endParaRPr lang="en-US" altLang="ko-KR" sz="1800" b="1" kern="0">
              <a:solidFill>
                <a:schemeClr val="bg1"/>
              </a:solidFill>
              <a:latin typeface="Open Sans" panose="020B0606030504020204"/>
              <a:ea typeface="굴림" panose="020B0600000101010101" pitchFamily="34" charset="-127"/>
            </a:endParaRPr>
          </a:p>
        </p:txBody>
      </p:sp>
      <p:sp>
        <p:nvSpPr>
          <p:cNvPr id="62" name="Rounded Rectangle 8">
            <a:extLst>
              <a:ext uri="{FF2B5EF4-FFF2-40B4-BE49-F238E27FC236}">
                <a16:creationId xmlns:a16="http://schemas.microsoft.com/office/drawing/2014/main" id="{24ED349B-C445-464D-92F2-CC608B208E14}"/>
              </a:ext>
            </a:extLst>
          </p:cNvPr>
          <p:cNvSpPr/>
          <p:nvPr/>
        </p:nvSpPr>
        <p:spPr>
          <a:xfrm>
            <a:off x="6557758" y="1752341"/>
            <a:ext cx="3017520" cy="3887053"/>
          </a:xfrm>
          <a:prstGeom prst="roundRect">
            <a:avLst>
              <a:gd name="adj" fmla="val 7482"/>
            </a:avLst>
          </a:prstGeom>
          <a:solidFill>
            <a:srgbClr val="D9D9D9"/>
          </a:solidFill>
          <a:ln w="31750" cap="flat" cmpd="sng" algn="ctr">
            <a:solidFill>
              <a:srgbClr val="D9D9D9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  <a:p>
            <a:pPr lvl="0" algn="ctr" defTabSz="914400">
              <a:defRPr/>
            </a:pPr>
            <a:r>
              <a:rPr lang="en-US" altLang="ko-KR" sz="1800" b="1" kern="0">
                <a:latin typeface="Open Sans" panose="020B0606030504020204"/>
                <a:ea typeface="굴림" panose="020B0600000101010101" pitchFamily="34" charset="-127"/>
              </a:rPr>
              <a:t>Technical Information Note on Community Systems &amp; Responses: to improve community engagement</a:t>
            </a:r>
            <a:endParaRPr kumimoji="0" lang="ko-KR" alt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/>
              <a:ea typeface="굴림" panose="020B0600000101010101" pitchFamily="34" charset="-12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69DDF2-A6E7-449E-8CEB-FED0F49AD337}"/>
              </a:ext>
            </a:extLst>
          </p:cNvPr>
          <p:cNvSpPr/>
          <p:nvPr/>
        </p:nvSpPr>
        <p:spPr>
          <a:xfrm>
            <a:off x="6557758" y="3748450"/>
            <a:ext cx="3017520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latin typeface="Open Sans" panose="020B0606030504020204"/>
              </a:rPr>
              <a:t>In addition to the interventions covered in the guidance, examples of CRG-related investments during COVID-19.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06EF2B-A538-4D9A-918A-53B27A0A7C0C}"/>
              </a:ext>
            </a:extLst>
          </p:cNvPr>
          <p:cNvSpPr/>
          <p:nvPr/>
        </p:nvSpPr>
        <p:spPr>
          <a:xfrm>
            <a:off x="6557759" y="1789981"/>
            <a:ext cx="3017520" cy="378416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19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43E46F-169B-4AAD-9E38-BFD8E8E0EB22}"/>
              </a:ext>
            </a:extLst>
          </p:cNvPr>
          <p:cNvSpPr/>
          <p:nvPr/>
        </p:nvSpPr>
        <p:spPr>
          <a:xfrm>
            <a:off x="653374" y="1929633"/>
            <a:ext cx="10885251" cy="2099908"/>
          </a:xfrm>
          <a:prstGeom prst="roundRect">
            <a:avLst>
              <a:gd name="adj" fmla="val 12105"/>
            </a:avLst>
          </a:prstGeom>
          <a:solidFill>
            <a:srgbClr val="007D82">
              <a:alpha val="5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0BD1D-1902-4E66-8634-A79E21AF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63" y="557355"/>
            <a:ext cx="10752000" cy="1143000"/>
          </a:xfrm>
        </p:spPr>
        <p:txBody>
          <a:bodyPr>
            <a:normAutofit/>
          </a:bodyPr>
          <a:lstStyle/>
          <a:p>
            <a:r>
              <a:rPr lang="en-US" sz="3100" b="1" dirty="0"/>
              <a:t>Community Systems and Responses more visible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C75A-C88A-48E1-9B79-427CBFB5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61" y="1304693"/>
            <a:ext cx="11184175" cy="4818705"/>
          </a:xfrm>
        </p:spPr>
        <p:txBody>
          <a:bodyPr>
            <a:noAutofit/>
          </a:bodyPr>
          <a:lstStyle/>
          <a:p>
            <a:r>
              <a:rPr lang="en-US" sz="2000" b="1" dirty="0"/>
              <a:t>6 “CRG” interventions covered in the guidance (out of 18 in total):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Community-led monitoring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Community-led advocacy and research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Social mobilization, building community linkages and coordination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Institutional capacity building, planning and leadership development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u="sng" dirty="0"/>
              <a:t>Gender-based violence (GBV) prevention and care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u="sng" dirty="0"/>
              <a:t>Respond to human rights and gender related barriers to services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40A6F-2537-46BC-A260-DB52B335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51479" algn="l"/>
              </a:tabLst>
              <a:defRPr/>
            </a:pPr>
            <a:fld id="{1D1E3EDB-D7EB-F14E-A6D1-748C03EC5EDC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51479" algn="l"/>
                </a:tabLst>
                <a:defRPr/>
              </a:pPr>
              <a:t>11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B9DC4-6ED2-49A6-B002-D5C8C5F8F546}"/>
              </a:ext>
            </a:extLst>
          </p:cNvPr>
          <p:cNvSpPr txBox="1"/>
          <p:nvPr/>
        </p:nvSpPr>
        <p:spPr>
          <a:xfrm>
            <a:off x="10080149" y="3075359"/>
            <a:ext cx="200657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1600" dirty="0">
                <a:latin typeface="Arial"/>
              </a:rPr>
              <a:t>Regular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CSS interventions</a:t>
            </a:r>
            <a:r>
              <a:rPr lang="en-US" sz="1600" dirty="0">
                <a:latin typeface="Arial"/>
              </a:rPr>
              <a:t>  </a:t>
            </a:r>
            <a:endParaRPr lang="en-US" sz="1400" dirty="0"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4805E7-C826-4CBD-8ABC-E0097F5C9407}"/>
              </a:ext>
            </a:extLst>
          </p:cNvPr>
          <p:cNvGrpSpPr/>
          <p:nvPr/>
        </p:nvGrpSpPr>
        <p:grpSpPr>
          <a:xfrm>
            <a:off x="781657" y="5096106"/>
            <a:ext cx="10106397" cy="914402"/>
            <a:chOff x="777962" y="5502716"/>
            <a:chExt cx="10106397" cy="91440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74F1F59-2B82-4245-8E6D-1FBE82F2074D}"/>
                </a:ext>
              </a:extLst>
            </p:cNvPr>
            <p:cNvSpPr/>
            <p:nvPr/>
          </p:nvSpPr>
          <p:spPr>
            <a:xfrm>
              <a:off x="1211369" y="5552455"/>
              <a:ext cx="9634889" cy="822961"/>
            </a:xfrm>
            <a:prstGeom prst="roundRect">
              <a:avLst/>
            </a:prstGeom>
            <a:solidFill>
              <a:schemeClr val="bg1"/>
            </a:solidFill>
            <a:ln w="38100" cmpd="sng">
              <a:solidFill>
                <a:srgbClr val="007D8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457D46-3F14-4A5A-B113-A487B6D4ABF0}"/>
                </a:ext>
              </a:extLst>
            </p:cNvPr>
            <p:cNvSpPr/>
            <p:nvPr/>
          </p:nvSpPr>
          <p:spPr>
            <a:xfrm>
              <a:off x="777962" y="5502716"/>
              <a:ext cx="914400" cy="914402"/>
            </a:xfrm>
            <a:prstGeom prst="ellipse">
              <a:avLst/>
            </a:prstGeom>
            <a:solidFill>
              <a:srgbClr val="007D8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400">
                  <a:latin typeface="Open Sans" panose="020B0606030504020204"/>
                </a:rPr>
                <a:t>!</a:t>
              </a:r>
              <a:endParaRPr lang="en-US" sz="1000">
                <a:latin typeface="Open Sans" panose="020B060603050402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A94263-392C-4C8D-937C-613E26A5EBBB}"/>
                </a:ext>
              </a:extLst>
            </p:cNvPr>
            <p:cNvSpPr/>
            <p:nvPr/>
          </p:nvSpPr>
          <p:spPr>
            <a:xfrm>
              <a:off x="1663357" y="5548437"/>
              <a:ext cx="9221002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 dirty="0">
                  <a:latin typeface="Open Sans" panose="020B0606030504020204"/>
                </a:rPr>
                <a:t>Note: </a:t>
              </a:r>
              <a:r>
                <a:rPr lang="en-US" sz="1600" dirty="0">
                  <a:latin typeface="Open Sans" panose="020B0606030504020204"/>
                </a:rPr>
                <a:t>Community-led responses should be included </a:t>
              </a:r>
              <a:r>
                <a:rPr lang="en-US" sz="1600" b="1" dirty="0">
                  <a:highlight>
                    <a:srgbClr val="FFFF00"/>
                  </a:highlight>
                  <a:latin typeface="Open Sans" panose="020B0606030504020204"/>
                </a:rPr>
                <a:t>across the other interventions (or pillars) of C19RM</a:t>
              </a:r>
              <a:r>
                <a:rPr lang="en-US" sz="1600" dirty="0">
                  <a:latin typeface="Open Sans" panose="020B0606030504020204"/>
                </a:rPr>
                <a:t>; for example, community-led organizations could be engaged in contact tracing of COVID-19 patients, testing, etc. 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570BD2-1936-4AE7-B06D-FB80EC277C8D}"/>
              </a:ext>
            </a:extLst>
          </p:cNvPr>
          <p:cNvSpPr/>
          <p:nvPr/>
        </p:nvSpPr>
        <p:spPr>
          <a:xfrm>
            <a:off x="9510788" y="3210143"/>
            <a:ext cx="514908" cy="346406"/>
          </a:xfrm>
          <a:prstGeom prst="roundRect">
            <a:avLst>
              <a:gd name="adj" fmla="val 12105"/>
            </a:avLst>
          </a:prstGeom>
          <a:solidFill>
            <a:srgbClr val="007D82">
              <a:alpha val="5019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1342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59AE2-DC2B-403C-9C4B-9093BB922E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4B24A-426B-4320-B562-F4EFC4C0DB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04626" y="6471502"/>
            <a:ext cx="251999" cy="251999"/>
          </a:xfrm>
        </p:spPr>
        <p:txBody>
          <a:bodyPr/>
          <a:lstStyle/>
          <a:p>
            <a:fld id="{1B2D2347-4BA4-BC41-B48C-85D3549E68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C70CF3-B83D-487E-8752-FCDC4C74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14" y="633427"/>
            <a:ext cx="10972800" cy="493200"/>
          </a:xfrm>
        </p:spPr>
        <p:txBody>
          <a:bodyPr/>
          <a:lstStyle/>
          <a:p>
            <a:r>
              <a:rPr lang="en-US" sz="2400"/>
              <a:t>2.1 Context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30C3021A-ADD1-4854-B7C2-CD86800F4F39}"/>
              </a:ext>
            </a:extLst>
          </p:cNvPr>
          <p:cNvSpPr txBox="1">
            <a:spLocks/>
          </p:cNvSpPr>
          <p:nvPr/>
        </p:nvSpPr>
        <p:spPr>
          <a:xfrm>
            <a:off x="178429" y="118965"/>
            <a:ext cx="10972800" cy="2743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429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000" b="1" i="0" kern="1200" cap="all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Section 2: C19RM Full Funding Request (CRG)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BD355-5D6B-4FC7-951C-168BA0A3C3C6}"/>
              </a:ext>
            </a:extLst>
          </p:cNvPr>
          <p:cNvSpPr/>
          <p:nvPr/>
        </p:nvSpPr>
        <p:spPr>
          <a:xfrm>
            <a:off x="5837764" y="2460651"/>
            <a:ext cx="5818860" cy="1005792"/>
          </a:xfrm>
          <a:prstGeom prst="rect">
            <a:avLst/>
          </a:prstGeom>
          <a:solidFill>
            <a:srgbClr val="007D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>
              <a:spcAft>
                <a:spcPts val="60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Open Sans" panose="020B0606030504020204"/>
              </a:rPr>
              <a:t>2.3.5: Prioritization of interventions &amp; activities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Open Sans" panose="020B0606030504020204"/>
              </a:rPr>
              <a:t>Provide a brief overview of which considerations guided the prioritization process.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C05961-8EB7-4D12-9821-D0E1F382C0C3}"/>
              </a:ext>
            </a:extLst>
          </p:cNvPr>
          <p:cNvSpPr/>
          <p:nvPr/>
        </p:nvSpPr>
        <p:spPr>
          <a:xfrm>
            <a:off x="278663" y="2460651"/>
            <a:ext cx="5486400" cy="999189"/>
          </a:xfrm>
          <a:prstGeom prst="rect">
            <a:avLst/>
          </a:prstGeom>
          <a:solidFill>
            <a:srgbClr val="007D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60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Open Sans" panose="020B0606030504020204"/>
              </a:rPr>
              <a:t>2.3.4:  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</a:rPr>
              <a:t>Impact of COVID-19 on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</a:rPr>
              <a:t>gender-based violence and human rights</a:t>
            </a:r>
            <a:endParaRPr lang="en-US" sz="1600">
              <a:solidFill>
                <a:schemeClr val="tx1"/>
              </a:solidFill>
              <a:highlight>
                <a:srgbClr val="FFFF00"/>
              </a:highlight>
              <a:latin typeface="Open Sans" panose="020B0606030504020204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A33A25C-4986-40FC-9118-65825AA62B7F}"/>
              </a:ext>
            </a:extLst>
          </p:cNvPr>
          <p:cNvSpPr txBox="1">
            <a:spLocks/>
          </p:cNvSpPr>
          <p:nvPr/>
        </p:nvSpPr>
        <p:spPr>
          <a:xfrm>
            <a:off x="542414" y="4668399"/>
            <a:ext cx="10972800" cy="49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429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000" b="1" i="0" kern="1200" cap="all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/>
              <a:t>2.4 Implementation arrangements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82578-0BAA-46E1-BE1D-06ACF915EFDB}"/>
              </a:ext>
            </a:extLst>
          </p:cNvPr>
          <p:cNvSpPr/>
          <p:nvPr/>
        </p:nvSpPr>
        <p:spPr>
          <a:xfrm>
            <a:off x="287955" y="4975354"/>
            <a:ext cx="11377961" cy="1456599"/>
          </a:xfrm>
          <a:prstGeom prst="rect">
            <a:avLst/>
          </a:prstGeom>
          <a:solidFill>
            <a:srgbClr val="007D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lvl="0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/>
              </a:rPr>
              <a:t>2.4.2: Community-based Organizations &amp; Implementation Arrangements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Open Sans" panose="020B0606030504020204"/>
              </a:rPr>
              <a:t>Describe the role CBOs will play in the response 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Indicate whether there are opportunities to reinforce the role and effectiveness of CBOs in the national COVID-19 response, including through supporting the most vulnerable communities, community tracing, supported isolation and addressing vaccine hesitancy</a:t>
            </a:r>
            <a:endParaRPr lang="en-US" sz="1600" dirty="0">
              <a:solidFill>
                <a:schemeClr val="tx1"/>
              </a:solidFill>
              <a:latin typeface="Open Sans" panose="020B0606030504020204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87540E-AF54-4B40-9D64-5C2E9A7E7989}"/>
              </a:ext>
            </a:extLst>
          </p:cNvPr>
          <p:cNvSpPr/>
          <p:nvPr/>
        </p:nvSpPr>
        <p:spPr>
          <a:xfrm>
            <a:off x="278664" y="950771"/>
            <a:ext cx="11387252" cy="1071689"/>
          </a:xfrm>
          <a:prstGeom prst="rect">
            <a:avLst/>
          </a:prstGeom>
          <a:solidFill>
            <a:srgbClr val="007D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2">
              <a:spcAft>
                <a:spcPts val="60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Open Sans" panose="020B0606030504020204"/>
              </a:rPr>
              <a:t>2.1.2: 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Summarize which stakeholders have been engaged in the development and decision-making for this Funding Request, including the national HIV, TB and malaria programs, central medical stores (or equivalent), laboratory systems,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civil society and key and vulnerable populations 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(including both CCM members and non-CCM</a:t>
            </a:r>
            <a:r>
              <a:rPr lang="en-US" sz="1600">
                <a:latin typeface="Open Sans" panose="020B0606030504020204"/>
                <a:ea typeface="+mn-lt"/>
                <a:cs typeface="+mn-lt"/>
              </a:rPr>
              <a:t> 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community representatives),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and communities most severely affected by COVID-19. </a:t>
            </a:r>
            <a:endParaRPr lang="en-US" sz="1600" b="1">
              <a:solidFill>
                <a:schemeClr val="tx1"/>
              </a:solidFill>
              <a:latin typeface="Open Sans" panose="020B0606030504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7F4E3A-458C-4A85-8EE2-684FC1A326DB}"/>
              </a:ext>
            </a:extLst>
          </p:cNvPr>
          <p:cNvSpPr/>
          <p:nvPr/>
        </p:nvSpPr>
        <p:spPr>
          <a:xfrm>
            <a:off x="278663" y="3546983"/>
            <a:ext cx="11377961" cy="1005840"/>
          </a:xfrm>
          <a:prstGeom prst="rect">
            <a:avLst/>
          </a:prstGeom>
          <a:solidFill>
            <a:srgbClr val="007D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Open Sans" panose="020B0606030504020204"/>
              </a:rPr>
              <a:t>2.3.1: 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Provide information on disruption of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HIV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services</a:t>
            </a:r>
          </a:p>
          <a:p>
            <a:pPr>
              <a:spcAft>
                <a:spcPts val="60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Open Sans" panose="020B0606030504020204"/>
                <a:cs typeface="Arial"/>
              </a:rPr>
              <a:t>2.3.2: 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Provide information on disruption of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  <a:cs typeface="Arial"/>
              </a:rPr>
              <a:t>TB services</a:t>
            </a:r>
          </a:p>
          <a:p>
            <a:pPr>
              <a:spcAft>
                <a:spcPts val="600"/>
              </a:spcAft>
              <a:defRPr/>
            </a:pPr>
            <a:r>
              <a:rPr lang="en-US" sz="1600" b="1">
                <a:solidFill>
                  <a:schemeClr val="tx1"/>
                </a:solidFill>
                <a:latin typeface="Open Sans" panose="020B0606030504020204"/>
                <a:cs typeface="Arial"/>
              </a:rPr>
              <a:t>2.3.3: </a:t>
            </a:r>
            <a:r>
              <a:rPr lang="en-US" sz="1600">
                <a:solidFill>
                  <a:schemeClr val="tx1"/>
                </a:solidFill>
                <a:latin typeface="Open Sans" panose="020B0606030504020204"/>
                <a:ea typeface="+mn-lt"/>
                <a:cs typeface="+mn-lt"/>
              </a:rPr>
              <a:t>Provide information on disruption of </a:t>
            </a:r>
            <a:r>
              <a:rPr lang="en-US" sz="1600" b="1">
                <a:solidFill>
                  <a:schemeClr val="tx1"/>
                </a:solidFill>
                <a:latin typeface="Open Sans" panose="020B0606030504020204"/>
                <a:cs typeface="Arial"/>
              </a:rPr>
              <a:t>malaria services</a:t>
            </a:r>
            <a:endParaRPr lang="en-US">
              <a:solidFill>
                <a:schemeClr val="tx1"/>
              </a:solidFill>
              <a:latin typeface="Open Sans" panose="020B0606030504020204"/>
              <a:cs typeface="Arial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1D23347-9E23-4F92-A3CA-70DAB607AD23}"/>
              </a:ext>
            </a:extLst>
          </p:cNvPr>
          <p:cNvSpPr/>
          <p:nvPr/>
        </p:nvSpPr>
        <p:spPr>
          <a:xfrm>
            <a:off x="5837764" y="3649965"/>
            <a:ext cx="364074" cy="790740"/>
          </a:xfrm>
          <a:prstGeom prst="rightBrac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378961-F5E4-4203-B0BC-950B5AF4F1B8}"/>
              </a:ext>
            </a:extLst>
          </p:cNvPr>
          <p:cNvSpPr/>
          <p:nvPr/>
        </p:nvSpPr>
        <p:spPr>
          <a:xfrm>
            <a:off x="6138747" y="3752948"/>
            <a:ext cx="2654300" cy="584775"/>
          </a:xfrm>
          <a:prstGeom prst="rect">
            <a:avLst/>
          </a:prstGeom>
          <a:solidFill>
            <a:srgbClr val="7FBEC0"/>
          </a:solidFill>
        </p:spPr>
        <p:txBody>
          <a:bodyPr wrap="square">
            <a:spAutoFit/>
          </a:bodyPr>
          <a:lstStyle/>
          <a:p>
            <a:r>
              <a:rPr lang="en-US" sz="1600" b="1">
                <a:latin typeface="Open Sans" panose="020B0606030504020204"/>
                <a:ea typeface="+mn-lt"/>
                <a:cs typeface="+mn-lt"/>
              </a:rPr>
              <a:t>particularly for key and</a:t>
            </a:r>
          </a:p>
          <a:p>
            <a:r>
              <a:rPr lang="en-US" sz="1600" b="1">
                <a:latin typeface="Open Sans" panose="020B0606030504020204"/>
                <a:ea typeface="+mn-lt"/>
                <a:cs typeface="+mn-lt"/>
              </a:rPr>
              <a:t>vulnerable populations</a:t>
            </a:r>
            <a:endParaRPr lang="en-US" sz="160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BA5D74A4-B021-4464-BF98-C3577647B375}"/>
              </a:ext>
            </a:extLst>
          </p:cNvPr>
          <p:cNvSpPr txBox="1">
            <a:spLocks/>
          </p:cNvSpPr>
          <p:nvPr/>
        </p:nvSpPr>
        <p:spPr>
          <a:xfrm>
            <a:off x="542414" y="2168317"/>
            <a:ext cx="10972800" cy="49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429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000" b="1" i="0" kern="1200" cap="all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/>
              <a:t>2.3 Funding request &amp; prioritization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8DF0D-D185-4726-B7AA-12EEBBC16B02}"/>
              </a:ext>
            </a:extLst>
          </p:cNvPr>
          <p:cNvSpPr txBox="1"/>
          <p:nvPr/>
        </p:nvSpPr>
        <p:spPr>
          <a:xfrm>
            <a:off x="8975324" y="3320249"/>
            <a:ext cx="234884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ACTIVITIES WHICH RESPOND TO THE SITUATION DESCRIBED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1249D-98A7-495A-AEC1-2B84190C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90" y="463233"/>
            <a:ext cx="7414420" cy="59315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7ECE8F7-CF2E-46F7-B0CC-5CCF595D05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4626" y="6471502"/>
            <a:ext cx="251999" cy="25199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1218956" rtl="0" eaLnBrk="1" latinLnBrk="0" hangingPunct="1">
              <a:defRPr sz="1000" b="1" i="0" kern="1200">
                <a:solidFill>
                  <a:srgbClr val="007D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78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56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34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12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90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69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347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825" algn="l" defTabSz="1218956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B2D2347-4BA4-BC41-B48C-85D3549E683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53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6FFDC-6BE1-CC47-B59A-3AA0631A1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2B4783C-9D1B-324C-802A-6DA9F951EA28}"/>
              </a:ext>
            </a:extLst>
          </p:cNvPr>
          <p:cNvSpPr txBox="1">
            <a:spLocks/>
          </p:cNvSpPr>
          <p:nvPr/>
        </p:nvSpPr>
        <p:spPr>
          <a:xfrm>
            <a:off x="192023" y="36576"/>
            <a:ext cx="11027357" cy="48013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The Problem &amp; Opportunity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1F9EA-36F0-4D8C-9899-9DB3EEF52760}"/>
              </a:ext>
            </a:extLst>
          </p:cNvPr>
          <p:cNvSpPr txBox="1"/>
          <p:nvPr/>
        </p:nvSpPr>
        <p:spPr>
          <a:xfrm>
            <a:off x="-126745" y="819348"/>
            <a:ext cx="116648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As the COVID-19 pandemic continues to challenge, and in some cases overwhelm health services, we must urgently take action to </a:t>
            </a:r>
            <a:r>
              <a:rPr lang="en-US" sz="2000" b="1" dirty="0"/>
              <a:t>understand the impact on people living with and impacted by HIV, TB, and malaria</a:t>
            </a:r>
            <a:r>
              <a:rPr lang="en-US" sz="2000" dirty="0"/>
              <a:t>, and work to make </a:t>
            </a:r>
            <a:r>
              <a:rPr lang="en-US" sz="2000" b="1" dirty="0"/>
              <a:t>adjustments in real-time </a:t>
            </a:r>
            <a:r>
              <a:rPr lang="en-US" sz="2000" dirty="0"/>
              <a:t>to ensure </a:t>
            </a:r>
            <a:r>
              <a:rPr lang="en-US" sz="2000" b="1" dirty="0"/>
              <a:t>ongoing access </a:t>
            </a:r>
            <a:r>
              <a:rPr lang="en-US" sz="2000" dirty="0"/>
              <a:t>to, and uptake of prevention, treatment, care and support services. </a:t>
            </a:r>
          </a:p>
          <a:p>
            <a:pPr lvl="1" algn="ctr"/>
            <a:endParaRPr lang="en-US" sz="2000" i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With dedicated and deliberate investment in CLM for C19, we have </a:t>
            </a:r>
            <a:r>
              <a:rPr lang="en-US" sz="2000" b="1" dirty="0"/>
              <a:t>an opportunity for data and evidence</a:t>
            </a:r>
            <a:r>
              <a:rPr lang="en-US" sz="2000" dirty="0"/>
              <a:t> generated through CLM on COVID-related impacts on HTM services to support national responses to the pandemic and minimize disruptions of health services for those affected by the three diseases. </a:t>
            </a:r>
          </a:p>
          <a:p>
            <a:pPr lvl="1"/>
            <a:endParaRPr lang="en-US" sz="20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DE61-CE59-4FE9-B95A-81D3EC0AB0CA}"/>
              </a:ext>
            </a:extLst>
          </p:cNvPr>
          <p:cNvSpPr txBox="1"/>
          <p:nvPr/>
        </p:nvSpPr>
        <p:spPr>
          <a:xfrm>
            <a:off x="1133856" y="2312064"/>
            <a:ext cx="1044854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000" i="1" dirty="0">
                <a:solidFill>
                  <a:schemeClr val="bg1"/>
                </a:solidFill>
              </a:rPr>
              <a:t>Without CLM, HTM programs will be severely hampered; with it, HTM programs can succeed, even in the unpredictable context of COVID-19.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C8ADB-7C8D-478D-9750-8FDAE96663E3}"/>
              </a:ext>
            </a:extLst>
          </p:cNvPr>
          <p:cNvSpPr txBox="1"/>
          <p:nvPr/>
        </p:nvSpPr>
        <p:spPr>
          <a:xfrm>
            <a:off x="1133856" y="5029237"/>
            <a:ext cx="10448544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000" b="1" i="1" dirty="0">
                <a:solidFill>
                  <a:schemeClr val="bg1"/>
                </a:solidFill>
              </a:rPr>
              <a:t>CLM reveals the importance of community pandemic preparedness and</a:t>
            </a:r>
            <a:r>
              <a:rPr lang="en-US" sz="2000" i="1" dirty="0">
                <a:solidFill>
                  <a:schemeClr val="bg1"/>
                </a:solidFill>
              </a:rPr>
              <a:t> reinforces how </a:t>
            </a:r>
            <a:r>
              <a:rPr lang="en-US" sz="2000" b="1" i="1" dirty="0">
                <a:solidFill>
                  <a:schemeClr val="bg1"/>
                </a:solidFill>
              </a:rPr>
              <a:t>empowered communities can play a pivotal role in supporting the continuity of quality services </a:t>
            </a:r>
            <a:r>
              <a:rPr lang="en-US" sz="2000" i="1" dirty="0">
                <a:solidFill>
                  <a:schemeClr val="bg1"/>
                </a:solidFill>
              </a:rPr>
              <a:t>by holding policy makers accountable. </a:t>
            </a:r>
            <a:endParaRPr lang="en-US" sz="12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255676" y="5908042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1556" y="5883922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0041836" y="5946202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7716" y="5922082"/>
                <a:ext cx="486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2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6FFDC-6BE1-CC47-B59A-3AA0631A1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6E22E-25DC-470C-8245-AE6CA611ED31}"/>
              </a:ext>
            </a:extLst>
          </p:cNvPr>
          <p:cNvSpPr/>
          <p:nvPr/>
        </p:nvSpPr>
        <p:spPr>
          <a:xfrm>
            <a:off x="114299" y="5858383"/>
            <a:ext cx="12192000" cy="8896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Board Decision Paper: value of CLM to C19RM investments for rapid feedback, centrally managed funds can be allocated to CLM for Covid-19, CLM contributes to the success of not only HTM grants, but now evident in C19 towards equitable access to control and containment, vaccine preparedness and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53E9A-F614-BC42-85B5-473425EE0B3B}"/>
              </a:ext>
            </a:extLst>
          </p:cNvPr>
          <p:cNvSpPr txBox="1"/>
          <p:nvPr/>
        </p:nvSpPr>
        <p:spPr>
          <a:xfrm>
            <a:off x="4325031" y="506792"/>
            <a:ext cx="77526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2000" b="1" dirty="0"/>
              <a:t>According to the Board’s C19RM 2.0 Decision, CLM is needed</a:t>
            </a:r>
            <a:r>
              <a:rPr lang="en-US" sz="2000" dirty="0"/>
              <a:t>: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469900" lvl="1" indent="-342900">
              <a:buFont typeface="+mj-lt"/>
              <a:buAutoNum type="arabicPeriod"/>
            </a:pPr>
            <a:r>
              <a:rPr lang="en-US" sz="1600" b="1" dirty="0"/>
              <a:t>To inform C19RM allocations: </a:t>
            </a:r>
            <a:r>
              <a:rPr lang="en-US" sz="1600" dirty="0"/>
              <a:t>“Data inputs used to inform the adjustments will include […] data from community-led monitoring (CLM)” (pg. 15)</a:t>
            </a:r>
          </a:p>
          <a:p>
            <a:pPr marL="469900" lvl="1" indent="-342900">
              <a:buFont typeface="+mj-lt"/>
              <a:buAutoNum type="arabicPeriod"/>
            </a:pPr>
            <a:endParaRPr lang="en-US" sz="2200" b="1" dirty="0"/>
          </a:p>
          <a:p>
            <a:pPr marL="469900" lvl="1" indent="-342900">
              <a:buFont typeface="+mj-lt"/>
              <a:buAutoNum type="arabicPeriod"/>
            </a:pPr>
            <a:r>
              <a:rPr lang="en-US" sz="1600" b="1" dirty="0"/>
              <a:t>To address community engagement challenges: </a:t>
            </a:r>
            <a:r>
              <a:rPr lang="en-US" sz="1600" dirty="0"/>
              <a:t>“The Secretariat will provide support through […] a portion of the centrally managed C19RM funds for broader CRG areas, e.g. community-led monitoring” (pg. 26)</a:t>
            </a:r>
          </a:p>
          <a:p>
            <a:pPr marL="523875" lvl="1" indent="-396875">
              <a:buFont typeface="+mj-lt"/>
              <a:buAutoNum type="arabicPeriod"/>
            </a:pPr>
            <a:endParaRPr lang="en-US" sz="2200" b="1" dirty="0"/>
          </a:p>
          <a:p>
            <a:pPr marL="469900" lvl="1" indent="-342900">
              <a:buFont typeface="+mj-lt"/>
              <a:buAutoNum type="arabicPeriod"/>
            </a:pPr>
            <a:r>
              <a:rPr lang="en-US" sz="1600" b="1" dirty="0"/>
              <a:t>To ensure the success of country-level C19RM investments: </a:t>
            </a:r>
            <a:r>
              <a:rPr lang="en-US" sz="1600" dirty="0"/>
              <a:t>“Some examples of such needs include: […] support for global coordination on community-led monitoring (including for reporting on human rights violations and GBV and to address quantitative and qualitative data gaps on HIV, TB and malaria services” (pg. 29)</a:t>
            </a:r>
          </a:p>
          <a:p>
            <a:pPr marL="469900" lvl="1" indent="-342900">
              <a:buFont typeface="+mj-lt"/>
              <a:buAutoNum type="arabicPeriod"/>
            </a:pPr>
            <a:endParaRPr lang="en-US" sz="2200" dirty="0"/>
          </a:p>
          <a:p>
            <a:pPr marL="469900" lvl="1" indent="-342900">
              <a:buFont typeface="+mj-lt"/>
              <a:buAutoNum type="arabicPeriod"/>
            </a:pPr>
            <a:r>
              <a:rPr lang="en-US" sz="1600" b="1" dirty="0"/>
              <a:t>To ensure synergies with 6th replenishment grants: </a:t>
            </a:r>
            <a:r>
              <a:rPr lang="en-US" sz="1600" dirty="0"/>
              <a:t>“Additional strategic priority areas [for centrally managed C19RM funds ] […] may include support for coordination on community-led monitoring” (pg. 60)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7A3D79-341B-074B-B76C-3B4A31E61ADA}"/>
              </a:ext>
            </a:extLst>
          </p:cNvPr>
          <p:cNvGrpSpPr/>
          <p:nvPr/>
        </p:nvGrpSpPr>
        <p:grpSpPr>
          <a:xfrm>
            <a:off x="114299" y="1694152"/>
            <a:ext cx="4102927" cy="3469696"/>
            <a:chOff x="111478" y="487242"/>
            <a:chExt cx="4102927" cy="34696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203FCE-693E-5349-8CBF-CD33E41C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02"/>
            <a:stretch/>
          </p:blipFill>
          <p:spPr>
            <a:xfrm>
              <a:off x="143897" y="487242"/>
              <a:ext cx="4070508" cy="346969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C28CC4-C4B6-2F4D-BCBB-BDD6202A8038}"/>
                </a:ext>
              </a:extLst>
            </p:cNvPr>
            <p:cNvSpPr/>
            <p:nvPr/>
          </p:nvSpPr>
          <p:spPr>
            <a:xfrm>
              <a:off x="111478" y="1520137"/>
              <a:ext cx="4102927" cy="116158"/>
            </a:xfrm>
            <a:prstGeom prst="rect">
              <a:avLst/>
            </a:prstGeom>
            <a:solidFill>
              <a:srgbClr val="EEF2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DA778F6-4F57-5D4E-95F9-3F7FDA18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55" y="554798"/>
            <a:ext cx="1196975" cy="1196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7B29DA-1F8C-E543-8C87-FBD3832F3CBE}"/>
              </a:ext>
            </a:extLst>
          </p:cNvPr>
          <p:cNvSpPr txBox="1"/>
          <p:nvPr/>
        </p:nvSpPr>
        <p:spPr>
          <a:xfrm>
            <a:off x="31268" y="40084"/>
            <a:ext cx="8133958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CLM is embedded in the C19RM rationale and strategy</a:t>
            </a:r>
          </a:p>
        </p:txBody>
      </p:sp>
    </p:spTree>
    <p:extLst>
      <p:ext uri="{BB962C8B-B14F-4D97-AF65-F5344CB8AC3E}">
        <p14:creationId xmlns:p14="http://schemas.microsoft.com/office/powerpoint/2010/main" val="7598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6FFDC-6BE1-CC47-B59A-3AA0631A1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2B4783C-9D1B-324C-802A-6DA9F951EA28}"/>
              </a:ext>
            </a:extLst>
          </p:cNvPr>
          <p:cNvSpPr txBox="1">
            <a:spLocks/>
          </p:cNvSpPr>
          <p:nvPr/>
        </p:nvSpPr>
        <p:spPr>
          <a:xfrm>
            <a:off x="192023" y="36576"/>
            <a:ext cx="11027357" cy="48013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CLM is a core component of funded activities under C19RM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1F9EA-36F0-4D8C-9899-9DB3EEF52760}"/>
              </a:ext>
            </a:extLst>
          </p:cNvPr>
          <p:cNvSpPr txBox="1"/>
          <p:nvPr/>
        </p:nvSpPr>
        <p:spPr>
          <a:xfrm>
            <a:off x="163447" y="564390"/>
            <a:ext cx="1183653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1600" b="1" dirty="0"/>
              <a:t>CLM data can inform multiple pillars of C19RM grants</a:t>
            </a:r>
            <a:r>
              <a:rPr lang="en-US" sz="1600" dirty="0"/>
              <a:t>: such as indicating if there are stockouts or limited supply of tests, drugs, vaccines, supplies, commodities, etc.; whether COVID-19 measures are in place; if key or specific populations are being turned away from services; and what messages need to be disseminated to communities. In addition, </a:t>
            </a:r>
            <a:r>
              <a:rPr lang="en-US" sz="1600" u="sng" dirty="0"/>
              <a:t>the Global Fund’s COVID Information Note from April 2021 mentions</a:t>
            </a:r>
            <a:r>
              <a:rPr lang="en-US" sz="1600" dirty="0"/>
              <a:t>:</a:t>
            </a:r>
          </a:p>
          <a:p>
            <a:endParaRPr lang="en-US" sz="1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i="1" dirty="0"/>
          </a:p>
          <a:p>
            <a:endParaRPr lang="en-US" sz="1000" b="1" dirty="0"/>
          </a:p>
          <a:p>
            <a:endParaRPr lang="en-US" sz="10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6E22E-25DC-470C-8245-AE6CA611ED31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“Understanding communities and adapting to reflect those insights will look different for every community.” </a:t>
            </a:r>
          </a:p>
          <a:p>
            <a:pPr algn="ctr"/>
            <a:r>
              <a:rPr lang="en-US" sz="1400" dirty="0"/>
              <a:t>–Global Fund COVID-19 </a:t>
            </a:r>
            <a:r>
              <a:rPr lang="en-US" sz="1400" i="1" dirty="0"/>
              <a:t>Response Mechanism Information Note, 8 April 2021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5B4B8-0D8E-8540-88F7-B16EC4AE5D0A}"/>
              </a:ext>
            </a:extLst>
          </p:cNvPr>
          <p:cNvSpPr txBox="1"/>
          <p:nvPr/>
        </p:nvSpPr>
        <p:spPr>
          <a:xfrm>
            <a:off x="1746309" y="-1517986"/>
            <a:ext cx="116648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90AA8C9-DB31-7A43-847D-770602A63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74492"/>
              </p:ext>
            </p:extLst>
          </p:nvPr>
        </p:nvGraphicFramePr>
        <p:xfrm>
          <a:off x="192023" y="1870477"/>
          <a:ext cx="11150600" cy="389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69">
                  <a:extLst>
                    <a:ext uri="{9D8B030D-6E8A-4147-A177-3AD203B41FA5}">
                      <a16:colId xmlns:a16="http://schemas.microsoft.com/office/drawing/2014/main" val="1672517283"/>
                    </a:ext>
                  </a:extLst>
                </a:gridCol>
                <a:gridCol w="6641531">
                  <a:extLst>
                    <a:ext uri="{9D8B030D-6E8A-4147-A177-3AD203B41FA5}">
                      <a16:colId xmlns:a16="http://schemas.microsoft.com/office/drawing/2014/main" val="3441252231"/>
                    </a:ext>
                  </a:extLst>
                </a:gridCol>
              </a:tblGrid>
              <a:tr h="277531"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CLM mention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503532"/>
                  </a:ext>
                </a:extLst>
              </a:tr>
              <a:tr h="1519616">
                <a:tc>
                  <a:txBody>
                    <a:bodyPr/>
                    <a:lstStyle/>
                    <a:p>
                      <a:r>
                        <a:rPr lang="en-US" sz="1600" dirty="0"/>
                        <a:t>COVID-19 Control and Containment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Pillar 1: Support to civil society and community organizations in order to play a meaningful part in country- level co-ordination</a:t>
                      </a:r>
                    </a:p>
                    <a:p>
                      <a:pPr marL="0" marR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Pillar 2: a) Identify and map marginalized and at-risk populations to engage with culturally appropriate  messages using relevant channels and community networks/influencers. b) Establish mechanisms to  embed the voice of communities into decision-making for emergency response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748085"/>
                  </a:ext>
                </a:extLst>
              </a:tr>
              <a:tr h="838761">
                <a:tc>
                  <a:txBody>
                    <a:bodyPr/>
                    <a:lstStyle/>
                    <a:p>
                      <a:pPr marL="0" marR="0" lvl="0" indent="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Mitigation for Disease Programs 	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Pillar 9: Community response: Support the development, adaptation and delivery of additional services through CBOs and expansion of CLM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4287"/>
                  </a:ext>
                </a:extLst>
              </a:tr>
              <a:tr h="1202478">
                <a:tc>
                  <a:txBody>
                    <a:bodyPr/>
                    <a:lstStyle/>
                    <a:p>
                      <a:r>
                        <a:rPr lang="en-US" sz="1600" dirty="0"/>
                        <a:t>Health and Community System Strengthening, Respond to human rights and gender related barriers to services: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Scaling-up support for community-led monitoring (CLM) of human rights violations and equitable distribution and access of C19RM funded tools – be it through expanding existent systems and apps or instituting harmonized paper-based/e-mail based quick reporting forms. CLM may need to be expanded in scope, to capture access to PPE, non-discriminatory food support,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65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8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7F997E-A56F-40EA-A07F-6B04696D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97" y="101996"/>
            <a:ext cx="10972800" cy="493200"/>
          </a:xfrm>
          <a:solidFill>
            <a:schemeClr val="bg2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Community-led-activities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A6BFE-6680-4FF1-B62E-A2F08CB03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84" y="1146760"/>
            <a:ext cx="2720247" cy="1814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D4270-2C2C-4609-88AC-3B3F87DA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159" y="829210"/>
            <a:ext cx="24003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6E38-B89D-4C60-AEF1-0B883993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84" y="661145"/>
            <a:ext cx="2400300" cy="2400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D29C97-C906-4DF3-8755-FBAFE5168271}"/>
              </a:ext>
            </a:extLst>
          </p:cNvPr>
          <p:cNvSpPr/>
          <p:nvPr/>
        </p:nvSpPr>
        <p:spPr>
          <a:xfrm>
            <a:off x="1451584" y="2958495"/>
            <a:ext cx="2720247" cy="2462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Diversion of </a:t>
            </a:r>
            <a:r>
              <a:rPr lang="fr-FR" sz="1000" dirty="0" err="1">
                <a:solidFill>
                  <a:schemeClr val="bg1"/>
                </a:solidFill>
              </a:rPr>
              <a:t>human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resources</a:t>
            </a:r>
            <a:r>
              <a:rPr lang="fr-FR" sz="1000" dirty="0">
                <a:solidFill>
                  <a:schemeClr val="bg1"/>
                </a:solidFill>
              </a:rPr>
              <a:t> for health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91AC3-4EDD-4F10-9594-5CD10BFF5D61}"/>
              </a:ext>
            </a:extLst>
          </p:cNvPr>
          <p:cNvSpPr/>
          <p:nvPr/>
        </p:nvSpPr>
        <p:spPr>
          <a:xfrm>
            <a:off x="7126701" y="2902275"/>
            <a:ext cx="3401028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Diversion of </a:t>
            </a:r>
            <a:r>
              <a:rPr lang="fr-FR" sz="1200" dirty="0" err="1">
                <a:solidFill>
                  <a:schemeClr val="bg1"/>
                </a:solidFill>
              </a:rPr>
              <a:t>financial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resources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89D41ED-CF45-4264-8F0A-3EA26C06C2C6}"/>
              </a:ext>
            </a:extLst>
          </p:cNvPr>
          <p:cNvSpPr txBox="1">
            <a:spLocks/>
          </p:cNvSpPr>
          <p:nvPr/>
        </p:nvSpPr>
        <p:spPr>
          <a:xfrm>
            <a:off x="609600" y="3429000"/>
            <a:ext cx="10972800" cy="67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429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000" b="1" i="0" kern="1200" cap="all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sz="2800" cap="none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Communities are well placed to </a:t>
            </a:r>
            <a:r>
              <a:rPr lang="en-GB" sz="2800" cap="none" dirty="0">
                <a:solidFill>
                  <a:srgbClr val="FF0000"/>
                </a:solidFill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monitor, alert, provide guidance </a:t>
            </a:r>
            <a:r>
              <a:rPr lang="en-GB" sz="2800" cap="none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and services</a:t>
            </a:r>
            <a:endParaRPr lang="en-US" sz="2800" cap="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30301-6C60-4C09-9168-54B7E95B8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97" y="4139148"/>
            <a:ext cx="3253551" cy="1830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5B7223-3B95-4C7F-8FC7-1F57E6473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211" y="4325779"/>
            <a:ext cx="2492003" cy="1456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E956D-3507-4FAD-BD55-DA648BEB3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411" y="4247980"/>
            <a:ext cx="2821804" cy="1612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AE8BF-9391-4853-8193-D5FAB5DD3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697" y="4249180"/>
            <a:ext cx="2292764" cy="16438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5EC0184-8C97-49AD-BA47-32C44C2273EC}"/>
              </a:ext>
            </a:extLst>
          </p:cNvPr>
          <p:cNvSpPr/>
          <p:nvPr/>
        </p:nvSpPr>
        <p:spPr>
          <a:xfrm>
            <a:off x="3542991" y="5878769"/>
            <a:ext cx="230047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</a:rPr>
              <a:t>Adapting</a:t>
            </a:r>
            <a:r>
              <a:rPr lang="fr-FR" sz="1200" dirty="0">
                <a:solidFill>
                  <a:schemeClr val="bg1"/>
                </a:solidFill>
              </a:rPr>
              <a:t> HTM service </a:t>
            </a:r>
            <a:r>
              <a:rPr lang="fr-FR" sz="1200" dirty="0" err="1">
                <a:solidFill>
                  <a:schemeClr val="bg1"/>
                </a:solidFill>
              </a:rPr>
              <a:t>delivery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FBC3FB-E7A6-4A08-BAF9-48AF4AE258AE}"/>
              </a:ext>
            </a:extLst>
          </p:cNvPr>
          <p:cNvSpPr/>
          <p:nvPr/>
        </p:nvSpPr>
        <p:spPr>
          <a:xfrm>
            <a:off x="6005410" y="5860439"/>
            <a:ext cx="2821804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/>
                <a:ea typeface="+mn-lt"/>
                <a:cs typeface="+mn-lt"/>
              </a:rPr>
              <a:t>Addressing vaccine hesitancy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A570E-47A9-456B-86CD-5814258C9130}"/>
              </a:ext>
            </a:extLst>
          </p:cNvPr>
          <p:cNvSpPr/>
          <p:nvPr/>
        </p:nvSpPr>
        <p:spPr>
          <a:xfrm>
            <a:off x="0" y="3747577"/>
            <a:ext cx="3542990" cy="2647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1EA69A-6F63-4D22-87FA-ADE641FE5DE9}"/>
              </a:ext>
            </a:extLst>
          </p:cNvPr>
          <p:cNvSpPr/>
          <p:nvPr/>
        </p:nvSpPr>
        <p:spPr>
          <a:xfrm>
            <a:off x="478971" y="1086858"/>
            <a:ext cx="11210414" cy="53555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2000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Survey results are showing that both human and financial resources have been diverted from government diseases programs to the fight against COVID-19. Communities are needed more than ever and are well placed to alert, provide guidance and services. </a:t>
            </a:r>
            <a:endParaRPr lang="en-US" sz="2000" dirty="0"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Finance CBOs to </a:t>
            </a:r>
            <a:r>
              <a:rPr lang="en-GB" sz="1400" b="1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monitor the impact of COVID-19 </a:t>
            </a:r>
            <a:r>
              <a:rPr lang="en-GB" sz="1400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on health service providers in their communities</a:t>
            </a:r>
            <a:endParaRPr lang="en-US" sz="1400" dirty="0">
              <a:highlight>
                <a:srgbClr val="FFFF00"/>
              </a:highlight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Finance community-based education and advocacy to overcome vaccine hesitancy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Support communities to monitor and report on quality of services, </a:t>
            </a:r>
            <a:r>
              <a:rPr lang="en-GB" sz="1400" b="1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stock-outs, and human rights violations</a:t>
            </a:r>
            <a:endParaRPr lang="en-US" sz="1400" dirty="0">
              <a:highlight>
                <a:srgbClr val="FFFF00"/>
              </a:highlight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Finance the development of </a:t>
            </a:r>
            <a:r>
              <a:rPr lang="en-GB" sz="1400" b="1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advocacy materials </a:t>
            </a:r>
            <a:r>
              <a:rPr lang="en-GB" sz="1400" dirty="0">
                <a:highlight>
                  <a:srgbClr val="FFFF00"/>
                </a:highlight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on the importance of preserving access to HIV, TB and malaria services and reproductive health services</a:t>
            </a:r>
            <a:endParaRPr lang="en-US" sz="1400" dirty="0">
              <a:highlight>
                <a:srgbClr val="FFFF00"/>
              </a:highlight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b="1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Strengthen existing community platforms </a:t>
            </a:r>
            <a:r>
              <a:rPr lang="en-GB" sz="1400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(drop-in centres, safe spaces, community-based clinics) as well as community networks to deliver services (related to GBV/IPV, HIV, TB, malaria, and COVID-19.)</a:t>
            </a:r>
            <a:endParaRPr lang="en-US" sz="1400" dirty="0"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b="1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en-GB" sz="1400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 the provision of community-led HIV or malaria </a:t>
            </a:r>
            <a:r>
              <a:rPr lang="en-GB" sz="1400" b="1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rapid testing to COVID-19 (and future vaccines and therapeutics) </a:t>
            </a:r>
            <a:endParaRPr lang="en-US" sz="1400" dirty="0"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Sensitize COVID-19 health care workers on issues of </a:t>
            </a:r>
            <a:r>
              <a:rPr lang="en-GB" sz="1400" b="1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stigma, discrimination</a:t>
            </a:r>
            <a:r>
              <a:rPr lang="en-GB" sz="1400" dirty="0">
                <a:latin typeface="Open Sans" panose="020B0606030504020204"/>
                <a:ea typeface="Arial" panose="020B0604020202020204" pitchFamily="34" charset="0"/>
                <a:cs typeface="Arial" panose="020B0604020202020204" pitchFamily="34" charset="0"/>
              </a:rPr>
              <a:t> and unconscious bias against KVPs and people living with HIV (PLHIV) and the need to provide care to these groups in a non-stigmatizing, non-discriminatory manner</a:t>
            </a:r>
            <a:endParaRPr lang="en-US" sz="1400" dirty="0"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B0CA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highlight>
                  <a:srgbClr val="FFFF00"/>
                </a:highlight>
                <a:latin typeface="Open Sans" panose="020B0606030504020204"/>
                <a:ea typeface="Times New Roman" panose="02020603050405020304" pitchFamily="18" charset="0"/>
                <a:cs typeface="Arial" panose="020B0604020202020204" pitchFamily="34" charset="0"/>
              </a:rPr>
              <a:t>Support engagement with community leaders and raise awareness on the potential rights violations in the context of COVID-19 against KVPs</a:t>
            </a:r>
            <a:endParaRPr lang="en-US" sz="1400" dirty="0">
              <a:highlight>
                <a:srgbClr val="FFFF00"/>
              </a:highlight>
              <a:latin typeface="Open Sans" panose="020B0606030504020204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7F997E-A56F-40EA-A07F-6B04696D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" y="168973"/>
            <a:ext cx="10972800" cy="493200"/>
          </a:xfrm>
          <a:solidFill>
            <a:schemeClr val="bg2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Community-led-activities</a:t>
            </a:r>
          </a:p>
        </p:txBody>
      </p:sp>
    </p:spTree>
    <p:extLst>
      <p:ext uri="{BB962C8B-B14F-4D97-AF65-F5344CB8AC3E}">
        <p14:creationId xmlns:p14="http://schemas.microsoft.com/office/powerpoint/2010/main" val="34261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6FFDC-6BE1-CC47-B59A-3AA0631A1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2B4783C-9D1B-324C-802A-6DA9F951EA28}"/>
              </a:ext>
            </a:extLst>
          </p:cNvPr>
          <p:cNvSpPr txBox="1">
            <a:spLocks/>
          </p:cNvSpPr>
          <p:nvPr/>
        </p:nvSpPr>
        <p:spPr>
          <a:xfrm>
            <a:off x="192023" y="36576"/>
            <a:ext cx="11027357" cy="36933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Community-led monitoring must be embedded in C19RM grants to make them effective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1F9EA-36F0-4D8C-9899-9DB3EEF52760}"/>
              </a:ext>
            </a:extLst>
          </p:cNvPr>
          <p:cNvSpPr txBox="1"/>
          <p:nvPr/>
        </p:nvSpPr>
        <p:spPr>
          <a:xfrm>
            <a:off x="163447" y="564389"/>
            <a:ext cx="1175641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500" b="1" dirty="0"/>
              <a:t>The </a:t>
            </a:r>
            <a:r>
              <a:rPr lang="en-US" sz="1500" b="1" dirty="0">
                <a:hlinkClick r:id="rId2"/>
              </a:rPr>
              <a:t>Information Note </a:t>
            </a:r>
            <a:r>
              <a:rPr lang="en-US" sz="1500" b="1" dirty="0"/>
              <a:t>says funding requests can include CLM activities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Development, support and strengthening of community-based mechanisms</a:t>
            </a:r>
            <a:r>
              <a:rPr lang="en-US" dirty="0"/>
              <a:t> that monitor: availability, accessibility, acceptability and quality of services (e.g. observatories, alert systems, scorecards); health policy, budget and resource tracking, and monitoring of health financing allocation decisions; and/or complaint and grievance mechanisms;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Community-led and/or -based monitoring of barriers to accessing services </a:t>
            </a:r>
            <a:r>
              <a:rPr lang="en-US" dirty="0"/>
              <a:t>(e.g. human rights violations, including stigma and discrimination and confidentiality; age and gender-based inequities; geographical and other barriers) for purposes of emergency response, redress, research and/or advocacy to improve programs and policies;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Tools and equipment for community-led and/or -based monitoring </a:t>
            </a:r>
            <a:r>
              <a:rPr lang="en-US" dirty="0"/>
              <a:t>(including appropriate technologies);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Technical support and training on community-based monitoring</a:t>
            </a:r>
            <a:r>
              <a:rPr lang="en-US" dirty="0"/>
              <a:t>: collection, collation, cleaning and analysis of data; and using community data to inform programmatic decision making and advocacy for social accountability and policy development;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Community engagement and representation </a:t>
            </a:r>
            <a:r>
              <a:rPr lang="en-US" dirty="0"/>
              <a:t>in relevant governance and oversight mechanisms;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CBO monitoring of the impact of COVID-19 </a:t>
            </a:r>
            <a:r>
              <a:rPr lang="en-US" dirty="0"/>
              <a:t>on health service providers in their communities;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Support communities to monitor and report stock-outs</a:t>
            </a:r>
            <a:r>
              <a:rPr lang="en-US" dirty="0"/>
              <a:t>, quality of services and human rights violations. </a:t>
            </a:r>
            <a:endParaRPr lang="en-US" sz="1500" dirty="0"/>
          </a:p>
          <a:p>
            <a:pPr lvl="1"/>
            <a:endParaRPr lang="en-US" sz="1500" dirty="0"/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Intel from civil society confirmed that C19RM Funding Requests include CLM activities.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6E22E-25DC-470C-8245-AE6CA611ED31}"/>
              </a:ext>
            </a:extLst>
          </p:cNvPr>
          <p:cNvSpPr/>
          <p:nvPr/>
        </p:nvSpPr>
        <p:spPr>
          <a:xfrm>
            <a:off x="0" y="6043613"/>
            <a:ext cx="12192000" cy="8143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“These proposed activities will therefore support CBOs through community monitors to monitor the impact of COVID-19 in their communities, including who is being excluded from services” – </a:t>
            </a:r>
            <a:r>
              <a:rPr lang="en-US" sz="1600" b="1" dirty="0"/>
              <a:t>Botswana’s May 2020 C19RM funding request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20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DBF76-D372-4A77-9F4D-60A2A644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BCF38-FB34-4201-8240-F18F7829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2A497-95B3-44E7-9675-A4FCCAF0F7D3}"/>
              </a:ext>
            </a:extLst>
          </p:cNvPr>
          <p:cNvSpPr txBox="1"/>
          <p:nvPr/>
        </p:nvSpPr>
        <p:spPr>
          <a:xfrm>
            <a:off x="2099556" y="4545124"/>
            <a:ext cx="78488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88827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556E-E29E-43D4-8F4F-85D67F69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9711-6E1C-42D0-B64E-F2F76969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DD32D-802D-4C27-8490-2FDAAAF3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1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61739477750189"/>
</p:tagLst>
</file>

<file path=ppt/theme/theme1.xml><?xml version="1.0" encoding="utf-8"?>
<a:theme xmlns:a="http://schemas.openxmlformats.org/drawingml/2006/main" name="Office Theme">
  <a:themeElements>
    <a:clrScheme name="GF Dark blue">
      <a:dk1>
        <a:srgbClr val="404040"/>
      </a:dk1>
      <a:lt1>
        <a:sysClr val="window" lastClr="FFFFFF"/>
      </a:lt1>
      <a:dk2>
        <a:srgbClr val="E6ECF1"/>
      </a:dk2>
      <a:lt2>
        <a:srgbClr val="003F72"/>
      </a:lt2>
      <a:accent1>
        <a:srgbClr val="A7BCCD"/>
      </a:accent1>
      <a:accent2>
        <a:srgbClr val="688CA9"/>
      </a:accent2>
      <a:accent3>
        <a:srgbClr val="36668D"/>
      </a:accent3>
      <a:accent4>
        <a:srgbClr val="69BE28"/>
      </a:accent4>
      <a:accent5>
        <a:srgbClr val="9A996E"/>
      </a:accent5>
      <a:accent6>
        <a:srgbClr val="C6AC0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A2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30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F-blank presentation v1.potx" id="{CB5FA00C-091B-4732-B5F3-3BA951C92F22}" vid="{21E9A97C-9547-48EC-B590-28C7F909B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139D46-9821-4479-BDAD-19720A58FCC8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documentContentValidatorConfiguration":{"enableDocumentContentValidator":false,"documentContentValidatorVersion":0},"slideId":"636875556392021433","enableDocumentContentUpdater":true,"version":"1.4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elementsMetadata":[],"documentContentValidatorConfiguration":{"enableDocumentContentValidator":false,"documentContentValidatorVersion":0},"slideId":"636875556392021432","enableDocumentContentUpdater":true,"version":"1.4"}]]></TemplafySlideTemplateConfiguration>
</file>

<file path=customXml/item4.xml><?xml version="1.0" encoding="utf-8"?>
<TemplafyFormConfiguration><![CDATA[{"formFields":[{"dataSource":"ColourThemes","displayColumn":"displayName","defaultValue":"3","hideIfNoUserInteractionRequired":false,"distinct":true,"required":true,"autoSelectFirstOption":false,"helpTexts":{"prefix":"","postfix":""},"spacing":{},"type":"dropDown","name":"ColourTheme","label":"Colour theme","fullyQualifiedName":"ColourTheme"}],"formDataEntries":[{"name":"ColourTheme","value":"PHxKaO3dKTWBZQ8bFHvPTA=="}]}]]></Templafy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898181372134881","enableDocumentContentUpdater":true,"version":"1.4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{"colorTheme":"{{Form.ColourTheme.ThemeName}}","originalColorThemeXml":"<a:clrScheme name=\"GF Dark blue\" xmlns:a=\"http://schemas.openxmlformats.org/drawingml/2006/main\"><a:dk1><a:srgbClr val=\"404040\" /></a:dk1><a:lt1><a:sysClr val=\"window\" lastClr=\"FFFFFF\" /></a:lt1><a:dk2><a:srgbClr val=\"E6ECF1\" /></a:dk2><a:lt2><a:srgbClr val=\"003F72\" /></a:lt2><a:accent1><a:srgbClr val=\"A7BCCD\" /></a:accent1><a:accent2><a:srgbClr val=\"688CA9\" /></a:accent2><a:accent3><a:srgbClr val=\"36668D\" /></a:accent3><a:accent4><a:srgbClr val=\"69BE28\" /></a:accent4><a:accent5><a:srgbClr val=\"9A996E\" /></a:accent5><a:accent6><a:srgbClr val=\"C6AC0F\" /></a:accent6><a:hlink><a:srgbClr val=\"0563C1\" /></a:hlink><a:folHlink><a:srgbClr val=\"954F72\" /></a:folHlink></a:clrScheme>","disableUpdates":false,"type":"colorTheme"}],"templateName":"","templateDescription":"","enableDocumentContentUpdater":true,"version":"1.4"}]]></TemplafyTemplateConfiguration>
</file>

<file path=customXml/item9.xml><?xml version="1.0" encoding="utf-8"?>
<TemplafySlideTemplateConfiguration><![CDATA[{"elementsMetadata":[],"documentContentValidatorConfiguration":{"enableDocumentContentValidator":false,"documentContentValidatorVersion":0},"slideId":"636875556392021431","enableDocumentContentUpdater":true,"version":"1.4"}]]></TemplafySlideTemplateConfiguration>
</file>

<file path=customXml/itemProps1.xml><?xml version="1.0" encoding="utf-8"?>
<ds:datastoreItem xmlns:ds="http://schemas.openxmlformats.org/officeDocument/2006/customXml" ds:itemID="{8EC1DB30-3F68-4530-AC49-082AAEF187AC}">
  <ds:schemaRefs/>
</ds:datastoreItem>
</file>

<file path=customXml/itemProps10.xml><?xml version="1.0" encoding="utf-8"?>
<ds:datastoreItem xmlns:ds="http://schemas.openxmlformats.org/officeDocument/2006/customXml" ds:itemID="{D29A6C94-9701-4A7B-A671-FF01AA29C7BC}">
  <ds:schemaRefs/>
</ds:datastoreItem>
</file>

<file path=customXml/itemProps2.xml><?xml version="1.0" encoding="utf-8"?>
<ds:datastoreItem xmlns:ds="http://schemas.openxmlformats.org/officeDocument/2006/customXml" ds:itemID="{ED91A7B3-DB39-4767-8079-E63E46AE1DD8}">
  <ds:schemaRefs/>
</ds:datastoreItem>
</file>

<file path=customXml/itemProps3.xml><?xml version="1.0" encoding="utf-8"?>
<ds:datastoreItem xmlns:ds="http://schemas.openxmlformats.org/officeDocument/2006/customXml" ds:itemID="{7CA73F04-950C-4CFD-9E8E-D08012BFDE95}">
  <ds:schemaRefs/>
</ds:datastoreItem>
</file>

<file path=customXml/itemProps4.xml><?xml version="1.0" encoding="utf-8"?>
<ds:datastoreItem xmlns:ds="http://schemas.openxmlformats.org/officeDocument/2006/customXml" ds:itemID="{13ECF7A9-6944-4410-8C05-7008EB1A1CCB}">
  <ds:schemaRefs/>
</ds:datastoreItem>
</file>

<file path=customXml/itemProps5.xml><?xml version="1.0" encoding="utf-8"?>
<ds:datastoreItem xmlns:ds="http://schemas.openxmlformats.org/officeDocument/2006/customXml" ds:itemID="{7C683ACB-25CE-4CAB-8DDA-5BF49450B5A4}">
  <ds:schemaRefs/>
</ds:datastoreItem>
</file>

<file path=customXml/itemProps6.xml><?xml version="1.0" encoding="utf-8"?>
<ds:datastoreItem xmlns:ds="http://schemas.openxmlformats.org/officeDocument/2006/customXml" ds:itemID="{72BFDC46-61B8-4415-826F-AFF721AFB5E7}">
  <ds:schemaRefs/>
</ds:datastoreItem>
</file>

<file path=customXml/itemProps7.xml><?xml version="1.0" encoding="utf-8"?>
<ds:datastoreItem xmlns:ds="http://schemas.openxmlformats.org/officeDocument/2006/customXml" ds:itemID="{4DF5B433-F749-4557-A611-E10313221853}">
  <ds:schemaRefs/>
</ds:datastoreItem>
</file>

<file path=customXml/itemProps8.xml><?xml version="1.0" encoding="utf-8"?>
<ds:datastoreItem xmlns:ds="http://schemas.openxmlformats.org/officeDocument/2006/customXml" ds:itemID="{B6E8F134-9207-4F8F-A6F2-C951EBA283FE}">
  <ds:schemaRefs/>
</ds:datastoreItem>
</file>

<file path=customXml/itemProps9.xml><?xml version="1.0" encoding="utf-8"?>
<ds:datastoreItem xmlns:ds="http://schemas.openxmlformats.org/officeDocument/2006/customXml" ds:itemID="{ECE803D5-70CF-46A6-9C31-034CB830153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</TotalTime>
  <Words>1723</Words>
  <Application>Microsoft Office PowerPoint</Application>
  <PresentationFormat>Grand écran</PresentationFormat>
  <Paragraphs>144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 Theme</vt:lpstr>
      <vt:lpstr>Overview of CLM in C19RM</vt:lpstr>
      <vt:lpstr>Présentation PowerPoint</vt:lpstr>
      <vt:lpstr>Présentation PowerPoint</vt:lpstr>
      <vt:lpstr>Présentation PowerPoint</vt:lpstr>
      <vt:lpstr>Community-led-activities</vt:lpstr>
      <vt:lpstr>Community-led-activities</vt:lpstr>
      <vt:lpstr>Présentation PowerPoint</vt:lpstr>
      <vt:lpstr>Présentation PowerPoint</vt:lpstr>
      <vt:lpstr>Backup</vt:lpstr>
      <vt:lpstr>Technical guidance and templates</vt:lpstr>
      <vt:lpstr>Community Systems and Responses more visible</vt:lpstr>
      <vt:lpstr>2.1 Context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CLM in C19RM</dc:title>
  <dc:creator>Keith Mienies</dc:creator>
  <cp:lastModifiedBy>Léa Ida SAVADOGO/YUGBARE</cp:lastModifiedBy>
  <cp:revision>4</cp:revision>
  <dcterms:created xsi:type="dcterms:W3CDTF">2018-11-20T21:10:42Z</dcterms:created>
  <dcterms:modified xsi:type="dcterms:W3CDTF">2021-06-16T17:20:26Z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2019-04-10T16:11:51.7976628Z</vt:lpwstr>
  </property>
  <property fmtid="{D5CDD505-2E9C-101B-9397-08002B2CF9AE}" pid="3" name="TemplafyTenantId">
    <vt:lpwstr>theglobalfund</vt:lpwstr>
  </property>
  <property fmtid="{D5CDD505-2E9C-101B-9397-08002B2CF9AE}" pid="4" name="TemplafyTemplateId">
    <vt:lpwstr>636898181368802824</vt:lpwstr>
  </property>
  <property fmtid="{D5CDD505-2E9C-101B-9397-08002B2CF9AE}" pid="5" name="TemplafyUserProfileId">
    <vt:lpwstr>637297120460010517</vt:lpwstr>
  </property>
  <property fmtid="{D5CDD505-2E9C-101B-9397-08002B2CF9AE}" pid="6" name="TemplafyLanguageCode">
    <vt:lpwstr>en-US</vt:lpwstr>
  </property>
</Properties>
</file>