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8" r:id="rId1"/>
  </p:sldMasterIdLst>
  <p:notesMasterIdLst>
    <p:notesMasterId r:id="rId17"/>
  </p:notesMasterIdLst>
  <p:handoutMasterIdLst>
    <p:handoutMasterId r:id="rId18"/>
  </p:handoutMasterIdLst>
  <p:sldIdLst>
    <p:sldId id="389" r:id="rId2"/>
    <p:sldId id="305" r:id="rId3"/>
    <p:sldId id="398" r:id="rId4"/>
    <p:sldId id="381" r:id="rId5"/>
    <p:sldId id="417" r:id="rId6"/>
    <p:sldId id="378" r:id="rId7"/>
    <p:sldId id="370" r:id="rId8"/>
    <p:sldId id="418" r:id="rId9"/>
    <p:sldId id="400" r:id="rId10"/>
    <p:sldId id="419" r:id="rId11"/>
    <p:sldId id="388" r:id="rId12"/>
    <p:sldId id="401" r:id="rId13"/>
    <p:sldId id="414" r:id="rId14"/>
    <p:sldId id="420" r:id="rId15"/>
    <p:sldId id="379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1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1" autoAdjust="0"/>
    <p:restoredTop sz="82756" autoAdjust="0"/>
  </p:normalViewPr>
  <p:slideViewPr>
    <p:cSldViewPr snapToGrid="0" snapToObjects="1">
      <p:cViewPr varScale="1">
        <p:scale>
          <a:sx n="60" d="100"/>
          <a:sy n="60" d="100"/>
        </p:scale>
        <p:origin x="169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88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42" d="100"/>
          <a:sy n="42" d="100"/>
        </p:scale>
        <p:origin x="-233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69900" y="8685213"/>
            <a:ext cx="234315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P.O. Box 66869–00800, Nairobi, Kenya</a:t>
            </a:r>
          </a:p>
          <a:p>
            <a:pPr>
              <a:defRPr/>
            </a:pPr>
            <a:r>
              <a:rPr lang="en-US" altLang="en-US" dirty="0"/>
              <a:t>TEL +254 (0) 774 135 984  EMAIL  info@aidspan.org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248BBD6F-AC9C-4878-A5ED-79C7CF3C2759}" type="slidenum">
              <a:rPr lang="en-US" altLang="en-US"/>
              <a:pPr/>
              <a:t>‹N°›</a:t>
            </a:fld>
            <a:endParaRPr lang="en-US" altLang="en-US" dirty="0"/>
          </a:p>
        </p:txBody>
      </p:sp>
      <p:pic>
        <p:nvPicPr>
          <p:cNvPr id="15364" name="Picture 7" descr="Aidspan_logo_RGB_tag_url_B_300dp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04775"/>
            <a:ext cx="2668588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406436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4A75B52C-7C14-4248-A41E-3EB4D2EDEB6F}" type="datetime1">
              <a:rPr lang="en-US" altLang="en-US"/>
              <a:pPr>
                <a:defRPr/>
              </a:pPr>
              <a:t>4/29/2020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info@aidspan.org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E9B868F5-9994-4690-9827-CA45EFCC359E}" type="slidenum">
              <a:rPr lang="en-US" altLang="en-US"/>
              <a:pPr/>
              <a:t>‹N°›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515733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info@aidspan.org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204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info@aidspan.org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315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info@aidspan.org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388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info@aidspan.org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471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info@aidspan.org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52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info@aidspan.org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724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4348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33151419"/>
      </p:ext>
    </p:extLst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1802306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694220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8663296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6274852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79350"/>
      </p:ext>
    </p:extLst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2371532"/>
      </p:ext>
    </p:extLst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44780649"/>
      </p:ext>
    </p:extLst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2643627"/>
      </p:ext>
    </p:extLst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443631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kgd3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" y="158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TextBox 4"/>
          <p:cNvSpPr txBox="1">
            <a:spLocks noChangeArrowheads="1"/>
          </p:cNvSpPr>
          <p:nvPr/>
        </p:nvSpPr>
        <p:spPr bwMode="auto">
          <a:xfrm>
            <a:off x="225425" y="6423025"/>
            <a:ext cx="1795463" cy="338138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dirty="0">
                <a:solidFill>
                  <a:schemeClr val="tx2"/>
                </a:solidFill>
                <a:cs typeface="Arial" charset="0"/>
              </a:rPr>
              <a:t>info@aidspan.org</a:t>
            </a:r>
          </a:p>
        </p:txBody>
      </p:sp>
      <p:pic>
        <p:nvPicPr>
          <p:cNvPr id="1030" name="Picture 5" descr="aidspanURLtag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338" y="5743575"/>
            <a:ext cx="2684462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15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</p:sldLayoutIdLst>
  <p:transition spd="slow" advClick="0"/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/>
          <a:ea typeface="ＭＳ Ｐゴシック" pitchFamily="3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2"/>
          </a:solidFill>
          <a:latin typeface="Arial"/>
          <a:ea typeface="ＭＳ Ｐゴシック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Arial"/>
          <a:ea typeface="ＭＳ Ｐゴシック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accent2"/>
          </a:solidFill>
          <a:latin typeface="Arial"/>
          <a:ea typeface="ＭＳ Ｐゴシック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958A73"/>
          </a:solidFill>
          <a:latin typeface="Arial"/>
          <a:ea typeface="ＭＳ Ｐゴシック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fpa.org/fr/resources/covid-19-une-optique-sexosp%C3%A9cifiqu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lobalhealth5050.org/covid19/" TargetMode="External"/><Relationship Id="rId5" Type="http://schemas.openxmlformats.org/officeDocument/2006/relationships/hyperlink" Target="http://equipop.org/fr/pour-une-reponse-feministe-a-la-pandemie-du-covid-19/" TargetMode="External"/><Relationship Id="rId4" Type="http://schemas.openxmlformats.org/officeDocument/2006/relationships/hyperlink" Target="https://data.unwomen.org/features/covid-19-and-gender-what-do-we-know-what-do-we-need-kno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42A7520-DF2C-454D-929E-0CE7CC4A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771"/>
            <a:ext cx="8229600" cy="2286000"/>
          </a:xfrm>
        </p:spPr>
        <p:txBody>
          <a:bodyPr/>
          <a:lstStyle/>
          <a:p>
            <a:r>
              <a:rPr lang="fr-FR" dirty="0"/>
              <a:t>COVID-19 et genre: pour une réponse équitable et sexospécifique</a:t>
            </a:r>
          </a:p>
        </p:txBody>
      </p:sp>
    </p:spTree>
    <p:extLst>
      <p:ext uri="{BB962C8B-B14F-4D97-AF65-F5344CB8AC3E}">
        <p14:creationId xmlns:p14="http://schemas.microsoft.com/office/powerpoint/2010/main" val="2784976859"/>
      </p:ext>
    </p:extLst>
  </p:cSld>
  <p:clrMapOvr>
    <a:masterClrMapping/>
  </p:clrMapOvr>
  <p:transition spd="slow"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4071"/>
            <a:ext cx="8229600" cy="655093"/>
          </a:xfrm>
        </p:spPr>
        <p:txBody>
          <a:bodyPr/>
          <a:lstStyle/>
          <a:p>
            <a:r>
              <a:rPr lang="fr-FR" sz="3200" dirty="0"/>
              <a:t>Les ressources des femmes pour éviter la contamination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E0C8B3D-D00F-4702-8E72-E34B24A83197}"/>
              </a:ext>
            </a:extLst>
          </p:cNvPr>
          <p:cNvSpPr/>
          <p:nvPr/>
        </p:nvSpPr>
        <p:spPr>
          <a:xfrm>
            <a:off x="1338943" y="1397675"/>
            <a:ext cx="2465614" cy="20313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/>
              <a:t>Moyens de substitution</a:t>
            </a:r>
          </a:p>
          <a:p>
            <a:r>
              <a:rPr lang="fr-FR" dirty="0"/>
              <a:t>Rations alimentaires</a:t>
            </a:r>
          </a:p>
          <a:p>
            <a:r>
              <a:rPr lang="fr-FR" dirty="0"/>
              <a:t>Vouchers</a:t>
            </a:r>
          </a:p>
          <a:p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BF30923-6C08-488B-B646-C38377537E1B}"/>
              </a:ext>
            </a:extLst>
          </p:cNvPr>
          <p:cNvSpPr/>
          <p:nvPr/>
        </p:nvSpPr>
        <p:spPr>
          <a:xfrm>
            <a:off x="4694463" y="1301653"/>
            <a:ext cx="3453493" cy="20313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Comment recenser ?</a:t>
            </a:r>
          </a:p>
          <a:p>
            <a:r>
              <a:rPr lang="fr-FR" dirty="0"/>
              <a:t>Qui organise les distributions ?</a:t>
            </a:r>
          </a:p>
          <a:p>
            <a:r>
              <a:rPr lang="fr-FR" dirty="0"/>
              <a:t>Comment assurer l’approvisionnement?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7C35B1FE-A7A9-4024-9347-E213F76645B4}"/>
              </a:ext>
            </a:extLst>
          </p:cNvPr>
          <p:cNvSpPr/>
          <p:nvPr/>
        </p:nvSpPr>
        <p:spPr>
          <a:xfrm>
            <a:off x="996043" y="3694155"/>
            <a:ext cx="3151414" cy="27882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b="1" dirty="0"/>
          </a:p>
          <a:p>
            <a:pPr algn="ctr"/>
            <a:r>
              <a:rPr lang="fr-FR" b="1" dirty="0"/>
              <a:t>Accès aux soins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Organisation des soins dans les CS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Délégation des tâches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Prescriptions des traitements pour longues périodes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Financement du transport</a:t>
            </a:r>
          </a:p>
          <a:p>
            <a:pPr marL="285750" indent="-285750" algn="ctr">
              <a:buFontTx/>
              <a:buChar char="-"/>
            </a:pPr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7F6C5D6-9E8C-4C65-BE98-8D8DE2A5AC96}"/>
              </a:ext>
            </a:extLst>
          </p:cNvPr>
          <p:cNvSpPr/>
          <p:nvPr/>
        </p:nvSpPr>
        <p:spPr>
          <a:xfrm>
            <a:off x="5159828" y="3885467"/>
            <a:ext cx="2775857" cy="18039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Rôle du système de santé ?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Rôle des OSC ?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Qui coordonne ?</a:t>
            </a:r>
          </a:p>
          <a:p>
            <a:pPr algn="ctr"/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581975"/>
      </p:ext>
    </p:extLst>
  </p:cSld>
  <p:clrMapOvr>
    <a:masterClrMapping/>
  </p:clrMapOvr>
  <p:transition spd="slow"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018"/>
            <a:ext cx="8229600" cy="1143000"/>
          </a:xfrm>
        </p:spPr>
        <p:txBody>
          <a:bodyPr/>
          <a:lstStyle/>
          <a:p>
            <a:r>
              <a:rPr lang="fr-FR" sz="3600" dirty="0"/>
              <a:t>Les professions à risques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5146859"/>
          </a:xfrm>
        </p:spPr>
        <p:txBody>
          <a:bodyPr/>
          <a:lstStyle/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Les soignants.es: 78% du personnel médical et para médical est féminin (agents d’entretien, infirmières, sages-femmes, ASC);</a:t>
            </a:r>
          </a:p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Vendeuses/caissières</a:t>
            </a:r>
          </a:p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Professionnelles du sexe</a:t>
            </a:r>
          </a:p>
          <a:p>
            <a:endParaRPr lang="fr-FR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altLang="en-US" sz="2800" b="1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Assurer leur protection pour éviter leur contamination et la transmission</a:t>
            </a:r>
            <a:endParaRPr lang="fr-FR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000" b="1" dirty="0"/>
          </a:p>
          <a:p>
            <a:pPr marL="457200" lvl="1" indent="0"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20475"/>
      </p:ext>
    </p:extLst>
  </p:cSld>
  <p:clrMapOvr>
    <a:masterClrMapping/>
  </p:clrMapOvr>
  <p:transition spd="slow"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1620"/>
            <a:ext cx="8229600" cy="1143000"/>
          </a:xfrm>
        </p:spPr>
        <p:txBody>
          <a:bodyPr/>
          <a:lstStyle/>
          <a:p>
            <a:r>
              <a:rPr lang="fr-FR" sz="3600" dirty="0"/>
              <a:t>Les conséquences sociales du COVID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1380"/>
            <a:ext cx="8964386" cy="4895240"/>
          </a:xfrm>
        </p:spPr>
        <p:txBody>
          <a:bodyPr/>
          <a:lstStyle/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Infections réparties à égalité chez les hommes et les femmes mais 60% de décès sont des hommes</a:t>
            </a:r>
          </a:p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Confinement en famille</a:t>
            </a:r>
          </a:p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Quarantaine (comment aider les femmes à </a:t>
            </a:r>
            <a:r>
              <a:rPr lang="fr-FR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organizer</a:t>
            </a:r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la quarantaine des maladies à la maison ?)</a:t>
            </a:r>
          </a:p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Couvre-feu imposé par la police ou les forces armées (dangers pour les femmes en termes d’abus)</a:t>
            </a:r>
          </a:p>
          <a:p>
            <a:r>
              <a:rPr lang="fr-FR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Déscolarisation plus rapide des filles en cas de fermeture des écoles</a:t>
            </a:r>
          </a:p>
        </p:txBody>
      </p:sp>
    </p:spTree>
    <p:extLst>
      <p:ext uri="{BB962C8B-B14F-4D97-AF65-F5344CB8AC3E}">
        <p14:creationId xmlns:p14="http://schemas.microsoft.com/office/powerpoint/2010/main" val="951063485"/>
      </p:ext>
    </p:extLst>
  </p:cSld>
  <p:clrMapOvr>
    <a:masterClrMapping/>
  </p:clrMapOvr>
  <p:transition spd="slow"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572" y="0"/>
            <a:ext cx="8229600" cy="920681"/>
          </a:xfrm>
        </p:spPr>
        <p:txBody>
          <a:bodyPr/>
          <a:lstStyle/>
          <a:p>
            <a:r>
              <a:rPr lang="en-US" sz="3600" dirty="0"/>
              <a:t>Tableau de </a:t>
            </a:r>
            <a:r>
              <a:rPr lang="en-US" sz="3600" dirty="0" err="1"/>
              <a:t>prise</a:t>
            </a:r>
            <a:r>
              <a:rPr lang="en-US" sz="3600" dirty="0"/>
              <a:t> </a:t>
            </a:r>
            <a:r>
              <a:rPr lang="en-US" sz="3600" dirty="0" err="1"/>
              <a:t>en</a:t>
            </a:r>
            <a:r>
              <a:rPr lang="en-US" sz="3600" dirty="0"/>
              <a:t> </a:t>
            </a:r>
            <a:r>
              <a:rPr lang="en-US" sz="3600" dirty="0" err="1"/>
              <a:t>compte</a:t>
            </a:r>
            <a:r>
              <a:rPr lang="en-US" sz="3600" dirty="0"/>
              <a:t> du genre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BE368B5-406F-4221-918E-80B745E35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579955"/>
              </p:ext>
            </p:extLst>
          </p:nvPr>
        </p:nvGraphicFramePr>
        <p:xfrm>
          <a:off x="0" y="947056"/>
          <a:ext cx="9144001" cy="6443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67366807"/>
                    </a:ext>
                  </a:extLst>
                </a:gridCol>
                <a:gridCol w="3135086">
                  <a:extLst>
                    <a:ext uri="{9D8B030D-6E8A-4147-A177-3AD203B41FA5}">
                      <a16:colId xmlns:a16="http://schemas.microsoft.com/office/drawing/2014/main" val="84023024"/>
                    </a:ext>
                  </a:extLst>
                </a:gridCol>
                <a:gridCol w="4180115">
                  <a:extLst>
                    <a:ext uri="{9D8B030D-6E8A-4147-A177-3AD203B41FA5}">
                      <a16:colId xmlns:a16="http://schemas.microsoft.com/office/drawing/2014/main" val="1792784444"/>
                    </a:ext>
                  </a:extLst>
                </a:gridCol>
              </a:tblGrid>
              <a:tr h="411343">
                <a:tc>
                  <a:txBody>
                    <a:bodyPr/>
                    <a:lstStyle/>
                    <a:p>
                      <a:r>
                        <a:rPr lang="fr-FR" dirty="0"/>
                        <a:t>Domaine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Dangers potentiels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Mesures d’atténuation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369972"/>
                  </a:ext>
                </a:extLst>
              </a:tr>
              <a:tr h="1286830">
                <a:tc>
                  <a:txBody>
                    <a:bodyPr/>
                    <a:lstStyle/>
                    <a:p>
                      <a:r>
                        <a:rPr lang="fr-FR" dirty="0"/>
                        <a:t>Sécurité alimentaire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Fermeture des frontières, des routes et des marchés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Distribution de bons</a:t>
                      </a:r>
                    </a:p>
                    <a:p>
                      <a:r>
                        <a:rPr lang="fr-FR" dirty="0"/>
                        <a:t>Distribution de rations</a:t>
                      </a:r>
                    </a:p>
                    <a:p>
                      <a:r>
                        <a:rPr lang="fr-FR" dirty="0"/>
                        <a:t>Répartition de stocks dans les quartiers éloignés ou les zones rurales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742574"/>
                  </a:ext>
                </a:extLst>
              </a:tr>
              <a:tr h="1819368">
                <a:tc>
                  <a:txBody>
                    <a:bodyPr/>
                    <a:lstStyle/>
                    <a:p>
                      <a:r>
                        <a:rPr lang="fr-FR" dirty="0"/>
                        <a:t>Soins de santé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Diminution de l’offre de SSR (soignants malades, budgets coupés, suspicion dans les CS) et des autres services</a:t>
                      </a:r>
                    </a:p>
                    <a:p>
                      <a:r>
                        <a:rPr lang="fr-FR" dirty="0"/>
                        <a:t>Mise en danger des personnels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Protections pour les personnels des CS (plaidoyer)</a:t>
                      </a:r>
                    </a:p>
                    <a:p>
                      <a:r>
                        <a:rPr lang="fr-FR" dirty="0"/>
                        <a:t>Maintien de l’offre de soins (plaidoyer)</a:t>
                      </a:r>
                    </a:p>
                    <a:p>
                      <a:r>
                        <a:rPr lang="fr-FR" dirty="0"/>
                        <a:t>Développement d’une offre mobile</a:t>
                      </a:r>
                    </a:p>
                    <a:p>
                      <a:r>
                        <a:rPr lang="fr-FR" dirty="0"/>
                        <a:t>Formation à la PEC de la VS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077901"/>
                  </a:ext>
                </a:extLst>
              </a:tr>
              <a:tr h="411343">
                <a:tc>
                  <a:txBody>
                    <a:bodyPr/>
                    <a:lstStyle/>
                    <a:p>
                      <a:r>
                        <a:rPr lang="fr-FR" dirty="0"/>
                        <a:t>Education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Fermeture des écoles et déscolarisation accélérée des filles, plus de cantine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Maintien de programmes radio</a:t>
                      </a:r>
                    </a:p>
                    <a:p>
                      <a:r>
                        <a:rPr lang="fr-FR" dirty="0"/>
                        <a:t>Distribution de rations dans les familles pauvres</a:t>
                      </a:r>
                    </a:p>
                    <a:p>
                      <a:r>
                        <a:rPr lang="fr-FR" dirty="0"/>
                        <a:t>Signalement aux ASC des possibles violences intrafamiliales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950478"/>
                  </a:ext>
                </a:extLst>
              </a:tr>
              <a:tr h="411343">
                <a:tc>
                  <a:txBody>
                    <a:bodyPr/>
                    <a:lstStyle/>
                    <a:p>
                      <a:r>
                        <a:rPr lang="fr-FR" dirty="0"/>
                        <a:t>Eau, assainissement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L’accès à l’eau courant n’est pas généralisé ce qui limite les mesures d’hygiène et oblige les femmes à sortir chercher de l’eau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Ne réaliser aucune déconnexion et rendre l’accès gratuit</a:t>
                      </a:r>
                    </a:p>
                    <a:p>
                      <a:r>
                        <a:rPr lang="fr-FR" dirty="0"/>
                        <a:t>Organiser des stations publiques sécurisées (central, lumière)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3021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240270"/>
      </p:ext>
    </p:extLst>
  </p:cSld>
  <p:clrMapOvr>
    <a:masterClrMapping/>
  </p:clrMapOvr>
  <p:transition spd="slow"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BE368B5-406F-4221-918E-80B745E354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843216"/>
              </p:ext>
            </p:extLst>
          </p:nvPr>
        </p:nvGraphicFramePr>
        <p:xfrm>
          <a:off x="-1" y="0"/>
          <a:ext cx="9144001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1">
                  <a:extLst>
                    <a:ext uri="{9D8B030D-6E8A-4147-A177-3AD203B41FA5}">
                      <a16:colId xmlns:a16="http://schemas.microsoft.com/office/drawing/2014/main" val="367366807"/>
                    </a:ext>
                  </a:extLst>
                </a:gridCol>
                <a:gridCol w="3333612">
                  <a:extLst>
                    <a:ext uri="{9D8B030D-6E8A-4147-A177-3AD203B41FA5}">
                      <a16:colId xmlns:a16="http://schemas.microsoft.com/office/drawing/2014/main" val="84023024"/>
                    </a:ext>
                  </a:extLst>
                </a:gridCol>
                <a:gridCol w="4210188">
                  <a:extLst>
                    <a:ext uri="{9D8B030D-6E8A-4147-A177-3AD203B41FA5}">
                      <a16:colId xmlns:a16="http://schemas.microsoft.com/office/drawing/2014/main" val="1792784444"/>
                    </a:ext>
                  </a:extLst>
                </a:gridCol>
              </a:tblGrid>
              <a:tr h="475449">
                <a:tc>
                  <a:txBody>
                    <a:bodyPr/>
                    <a:lstStyle/>
                    <a:p>
                      <a:r>
                        <a:rPr lang="fr-FR" dirty="0"/>
                        <a:t>Domaine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Dangers potentiels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Mesures d’atténuation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369972"/>
                  </a:ext>
                </a:extLst>
              </a:tr>
              <a:tr h="2228827">
                <a:tc>
                  <a:txBody>
                    <a:bodyPr/>
                    <a:lstStyle/>
                    <a:p>
                      <a:r>
                        <a:rPr lang="fr-FR" dirty="0"/>
                        <a:t>Inégalités économiques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Le ralentissement de l’économie touche les plus vulnérables, et remet en cause leurs moyens de subsistance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Identifier par quartier /village les familles monoparentales ou très vulnérables (aucune ressource) comme personnes âgées ou handicapées</a:t>
                      </a:r>
                    </a:p>
                    <a:p>
                      <a:r>
                        <a:rPr lang="fr-FR" dirty="0"/>
                        <a:t>Négocier des moratoires sur les loyers et les factures (plaidoyer)</a:t>
                      </a:r>
                    </a:p>
                    <a:p>
                      <a:r>
                        <a:rPr lang="fr-FR" dirty="0"/>
                        <a:t>Distribution de rations alimentaires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742574"/>
                  </a:ext>
                </a:extLst>
              </a:tr>
              <a:tr h="2532758">
                <a:tc>
                  <a:txBody>
                    <a:bodyPr/>
                    <a:lstStyle/>
                    <a:p>
                      <a:r>
                        <a:rPr lang="fr-FR" dirty="0"/>
                        <a:t>Violence contre les femmes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Tensions et crise sociale augmentent le risque de violence domestique alors que l’accès aux services pour les femmes victimes sera plus difficile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Création de lignes téléphoniques d’urgence pour signaler les violences</a:t>
                      </a:r>
                    </a:p>
                    <a:p>
                      <a:r>
                        <a:rPr lang="fr-FR" dirty="0"/>
                        <a:t>Assurer les services d’accueil, PEC médicale et psychologique, juridique, en particulier pour les femmes contaminées par COVID</a:t>
                      </a:r>
                    </a:p>
                    <a:p>
                      <a:r>
                        <a:rPr lang="fr-FR" dirty="0"/>
                        <a:t>Diffuser l’information par les canaux adéquats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4077901"/>
                  </a:ext>
                </a:extLst>
              </a:tr>
              <a:tr h="1620965">
                <a:tc>
                  <a:txBody>
                    <a:bodyPr/>
                    <a:lstStyle/>
                    <a:p>
                      <a:r>
                        <a:rPr lang="fr-FR" dirty="0"/>
                        <a:t>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Il y a une surenchère d’informations pas toujours fiables et beaucoup d’intox/interprétations qui mettent en danger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Lancer des campagnes d’informations qui soient accessibles aux groupes vulnérables (analphabètes, PSH) et aux langues locales</a:t>
                      </a: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25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674103"/>
      </p:ext>
    </p:extLst>
  </p:cSld>
  <p:clrMapOvr>
    <a:masterClrMapping/>
  </p:clrMapOvr>
  <p:transition spd="slow"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5214"/>
            <a:ext cx="8229600" cy="540094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 err="1"/>
              <a:t>Ressources</a:t>
            </a:r>
            <a:endParaRPr lang="en-US" dirty="0"/>
          </a:p>
          <a:p>
            <a:pPr marL="0" indent="0" algn="ctr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UNFPA: </a:t>
            </a:r>
            <a:r>
              <a:rPr lang="fr-FR" sz="2400" dirty="0">
                <a:hlinkClick r:id="rId3"/>
              </a:rPr>
              <a:t>https://www.unfpa.org/fr/resources/covid-19-une-optique-sexosp%C3%A9cifique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ONU Femmes: </a:t>
            </a:r>
            <a:r>
              <a:rPr lang="fr-FR" sz="2400" dirty="0">
                <a:hlinkClick r:id="rId4"/>
              </a:rPr>
              <a:t>https://data.unwomen.org/features/covid-19-and-gender-what-do-we-know-what-do-we-need-know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Equilibre</a:t>
            </a:r>
            <a:r>
              <a:rPr lang="en-US" sz="2400" dirty="0"/>
              <a:t> et Population: </a:t>
            </a:r>
            <a:r>
              <a:rPr lang="fr-FR" sz="2400" dirty="0">
                <a:hlinkClick r:id="rId5"/>
              </a:rPr>
              <a:t>http://equipop.org/fr/pour-une-reponse-feministe-a-la-pandemie-du-covid-19/</a:t>
            </a:r>
            <a:endParaRPr lang="fr-FR" sz="2400" dirty="0"/>
          </a:p>
          <a:p>
            <a:pPr marL="0" indent="0">
              <a:buNone/>
            </a:pPr>
            <a:r>
              <a:rPr lang="fr-FR" sz="2400" dirty="0"/>
              <a:t>Global </a:t>
            </a:r>
            <a:r>
              <a:rPr lang="fr-FR" sz="2400" dirty="0" err="1"/>
              <a:t>Health</a:t>
            </a:r>
            <a:r>
              <a:rPr lang="fr-FR" sz="2400" dirty="0"/>
              <a:t> 50/50: </a:t>
            </a:r>
            <a:r>
              <a:rPr lang="fr-FR" sz="2400" dirty="0">
                <a:hlinkClick r:id="rId6"/>
              </a:rPr>
              <a:t>https://globalhealth5050.org/covid19/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9448"/>
      </p:ext>
    </p:extLst>
  </p:cSld>
  <p:clrMapOvr>
    <a:masterClrMapping/>
  </p:clrMapOvr>
  <p:transition spd="slow"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6675"/>
          </a:xfrm>
        </p:spPr>
        <p:txBody>
          <a:bodyPr/>
          <a:lstStyle/>
          <a:p>
            <a:r>
              <a:rPr lang="en-US" sz="3600" dirty="0"/>
              <a:t>Introduction: </a:t>
            </a:r>
            <a:r>
              <a:rPr lang="fr-FR" sz="3600" dirty="0"/>
              <a:t>pourquoi ce webinaire </a:t>
            </a:r>
            <a:r>
              <a:rPr lang="en-US" sz="3600" dirty="0"/>
              <a:t>genre et COVID-19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146675"/>
            <a:ext cx="9029700" cy="5209136"/>
          </a:xfrm>
        </p:spPr>
        <p:txBody>
          <a:bodyPr/>
          <a:lstStyle/>
          <a:p>
            <a:r>
              <a:rPr lang="fr-FR" sz="2400" dirty="0"/>
              <a:t>La santé des hommes et des femmes n’est pas affectée de la même manière par toutes les pathologies</a:t>
            </a:r>
          </a:p>
          <a:p>
            <a:r>
              <a:rPr lang="fr-FR" sz="2400" dirty="0"/>
              <a:t>L’accès aux soins n’est pas le même selon qu’on est un homme ou une femme, un adolescent ou une personne âgée</a:t>
            </a:r>
          </a:p>
          <a:p>
            <a:r>
              <a:rPr lang="fr-FR" sz="2400" dirty="0"/>
              <a:t>Les besoins spécifiques en matière de santé sexuelle et reproductive passent au 2</a:t>
            </a:r>
            <a:r>
              <a:rPr lang="fr-FR" sz="2400" baseline="30000" dirty="0"/>
              <a:t>nd</a:t>
            </a:r>
            <a:r>
              <a:rPr lang="fr-FR" sz="2400" dirty="0"/>
              <a:t> plan en cas de crise sanitaire</a:t>
            </a:r>
          </a:p>
          <a:p>
            <a:r>
              <a:rPr lang="fr-FR" sz="2400" dirty="0"/>
              <a:t>Les crises sociétales ont un impact supérieur sur la vie des jeunes filles et des femmes souvent en position précaire dans l’accès à l’emploi, aux ressources, à la propriété et à l’information</a:t>
            </a:r>
          </a:p>
          <a:p>
            <a:r>
              <a:rPr lang="fr-FR" sz="2400" dirty="0"/>
              <a:t>Les femmes sont les “</a:t>
            </a:r>
            <a:r>
              <a:rPr lang="fr-FR" sz="2400" dirty="0" err="1"/>
              <a:t>caregivers</a:t>
            </a:r>
            <a:r>
              <a:rPr lang="fr-FR" sz="2400" dirty="0"/>
              <a:t>” et sur-représentées dans certaines professions de soins…</a:t>
            </a:r>
          </a:p>
        </p:txBody>
      </p:sp>
    </p:spTree>
    <p:extLst>
      <p:ext uri="{BB962C8B-B14F-4D97-AF65-F5344CB8AC3E}">
        <p14:creationId xmlns:p14="http://schemas.microsoft.com/office/powerpoint/2010/main" val="1363631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EFBA9058-4ED1-4333-AD88-929B386F9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2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306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dirty="0"/>
              <a:t>Besoins spécifiques des femmes en matière de santé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CEED5B0-019B-4433-BD5B-B9415E8B1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3" y="1618592"/>
            <a:ext cx="1992766" cy="523940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sz="2400" dirty="0"/>
          </a:p>
          <a:p>
            <a:pPr marL="457200" lvl="1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4400" dirty="0"/>
          </a:p>
          <a:p>
            <a:endParaRPr lang="en-US" sz="4400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B36A52F-1101-4DF6-9E29-A31826C60C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449966" y="1682298"/>
            <a:ext cx="6694033" cy="5192258"/>
          </a:xfrm>
        </p:spPr>
        <p:txBody>
          <a:bodyPr/>
          <a:lstStyle/>
          <a:p>
            <a:r>
              <a:rPr lang="fr-FR" dirty="0"/>
              <a:t>Santé sexuelle: contraception, dépistage IST</a:t>
            </a:r>
          </a:p>
          <a:p>
            <a:r>
              <a:rPr lang="fr-FR" dirty="0"/>
              <a:t>Santé reproductive: CPN, </a:t>
            </a:r>
            <a:r>
              <a:rPr lang="fr-FR" dirty="0" err="1"/>
              <a:t>CPoN</a:t>
            </a:r>
            <a:r>
              <a:rPr lang="fr-FR" dirty="0"/>
              <a:t>, accouchements, analyses biologiques</a:t>
            </a:r>
          </a:p>
          <a:p>
            <a:r>
              <a:rPr lang="fr-FR" dirty="0"/>
              <a:t>Infections: VIH (2/3 PVVIH), TB et paludisme</a:t>
            </a:r>
          </a:p>
          <a:p>
            <a:r>
              <a:rPr lang="fr-FR" dirty="0"/>
              <a:t>Autres pathologies: diabète, hypertension, cancers (col, utérus)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 Exposition à la contamination des soignants</a:t>
            </a:r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 Cessent de rechercher des soins (Ebola: 75% d’augmentation de la mortalité maternelle)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89640176"/>
      </p:ext>
    </p:extLst>
  </p:cSld>
  <p:clrMapOvr>
    <a:masterClrMapping/>
  </p:clrMapOvr>
  <p:transition spd="slow"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337"/>
            <a:ext cx="8229600" cy="1143000"/>
          </a:xfrm>
        </p:spPr>
        <p:txBody>
          <a:bodyPr/>
          <a:lstStyle/>
          <a:p>
            <a:r>
              <a:rPr lang="fr-FR" sz="3600" dirty="0"/>
              <a:t>Le rôle de la femme: prend soin des maladies (</a:t>
            </a:r>
            <a:r>
              <a:rPr lang="fr-FR" sz="3600" dirty="0" err="1"/>
              <a:t>caregiver</a:t>
            </a:r>
            <a:r>
              <a:rPr lang="fr-FR" sz="36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4400" dirty="0"/>
          </a:p>
          <a:p>
            <a:endParaRPr lang="en-US" sz="4400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F532C5C-6808-417A-97C3-2899C25CB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916100" y="1616529"/>
            <a:ext cx="6080943" cy="5081134"/>
          </a:xfrm>
        </p:spPr>
        <p:txBody>
          <a:bodyPr/>
          <a:lstStyle/>
          <a:p>
            <a:r>
              <a:rPr lang="fr-FR" dirty="0"/>
              <a:t>Prend soin des personnes âgées (particulièrement vulnérables au COVID)</a:t>
            </a:r>
          </a:p>
          <a:p>
            <a:r>
              <a:rPr lang="fr-FR" dirty="0"/>
              <a:t>S’occupe de la santé des enfants (vaccination au CS, soins pour maladies rougeole, paludisme)</a:t>
            </a:r>
          </a:p>
          <a:p>
            <a:r>
              <a:rPr lang="fr-FR" dirty="0"/>
              <a:t>Soigne les membres de la famille qui ne vont plus dans les CS</a:t>
            </a:r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Contamination à la maison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dirty="0">
                <a:sym typeface="Wingdings" panose="05000000000000000000" pitchFamily="2" charset="2"/>
              </a:rPr>
              <a:t>Contamination dans les CS</a:t>
            </a:r>
            <a:endParaRPr lang="fr-FR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98B6238-F682-4C8E-87CB-1BF83CF2E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3" y="2626519"/>
            <a:ext cx="2458900" cy="2370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940989"/>
      </p:ext>
    </p:extLst>
  </p:cSld>
  <p:clrMapOvr>
    <a:masterClrMapping/>
  </p:clrMapOvr>
  <p:transition spd="slow"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5314"/>
            <a:ext cx="8229600" cy="1143000"/>
          </a:xfrm>
        </p:spPr>
        <p:txBody>
          <a:bodyPr/>
          <a:lstStyle/>
          <a:p>
            <a:r>
              <a:rPr lang="fr-FR" sz="3600" dirty="0"/>
              <a:t>Le rôle de la femme: nourrir la famille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6100" y="1077686"/>
            <a:ext cx="5943600" cy="5048477"/>
          </a:xfrm>
        </p:spPr>
        <p:txBody>
          <a:bodyPr/>
          <a:lstStyle/>
          <a:p>
            <a:r>
              <a:rPr lang="fr-FR" sz="2400" dirty="0"/>
              <a:t>Travaux des champs ou le jardin potager avec d’autres femmes ou membres de la famille</a:t>
            </a:r>
          </a:p>
          <a:p>
            <a:r>
              <a:rPr lang="fr-FR" sz="2400" dirty="0"/>
              <a:t>Se rend quotidiennement au marché pour acheter les aliments nécessaires pour la famille</a:t>
            </a:r>
          </a:p>
          <a:p>
            <a:endParaRPr lang="fr-FR" sz="2400" dirty="0"/>
          </a:p>
          <a:p>
            <a:pPr>
              <a:buFont typeface="Wingdings" panose="05000000000000000000" pitchFamily="2" charset="2"/>
              <a:buChar char="à"/>
            </a:pPr>
            <a:r>
              <a:rPr lang="fr-FR" sz="2400" dirty="0">
                <a:sym typeface="Wingdings" panose="05000000000000000000" pitchFamily="2" charset="2"/>
              </a:rPr>
              <a:t>Fréquente des lieux de grande affluence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fr-FR" sz="2400" dirty="0">
                <a:sym typeface="Wingdings" panose="05000000000000000000" pitchFamily="2" charset="2"/>
              </a:rPr>
              <a:t>Continue à effectuer les travaux en communauté</a:t>
            </a:r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6390654-D9E8-4AB3-AB0F-96058D99D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69671"/>
            <a:ext cx="2423126" cy="2378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89131"/>
      </p:ext>
    </p:extLst>
  </p:cSld>
  <p:clrMapOvr>
    <a:masterClrMapping/>
  </p:clrMapOvr>
  <p:transition spd="slow"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6243" y="996473"/>
            <a:ext cx="6417127" cy="5129690"/>
          </a:xfrm>
        </p:spPr>
        <p:txBody>
          <a:bodyPr/>
          <a:lstStyle/>
          <a:p>
            <a:r>
              <a:rPr lang="fr-FR" sz="2400" dirty="0"/>
              <a:t>78% de l’activité économique des femmes en Afrique provient du secteur informel (vente, services dans la rue) qui n’obéit à aucun contrôle sanitaire</a:t>
            </a:r>
          </a:p>
          <a:p>
            <a:r>
              <a:rPr lang="fr-FR" sz="2400" dirty="0"/>
              <a:t>Travail dans le secteur tertiaire (banques, assurances, fonction publique) et peu de solutions de télétravail</a:t>
            </a:r>
          </a:p>
          <a:p>
            <a:r>
              <a:rPr lang="fr-FR" sz="2400" dirty="0"/>
              <a:t>Activités à risque: soignants, travail du sexe, serveuse, danseuses…</a:t>
            </a:r>
          </a:p>
          <a:p>
            <a:endParaRPr lang="fr-FR" sz="2400" dirty="0"/>
          </a:p>
          <a:p>
            <a:pPr marL="0" indent="0">
              <a:buNone/>
            </a:pPr>
            <a:r>
              <a:rPr lang="fr-FR" sz="2400" dirty="0">
                <a:sym typeface="Wingdings" panose="05000000000000000000" pitchFamily="2" charset="2"/>
              </a:rPr>
              <a:t> </a:t>
            </a:r>
            <a:r>
              <a:rPr lang="fr-FR" sz="2400" dirty="0"/>
              <a:t> Pratiquement toutes les AGR exposent les femmes et sont en voie de fermeture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-146527"/>
            <a:ext cx="8229600" cy="1143000"/>
          </a:xfrm>
        </p:spPr>
        <p:txBody>
          <a:bodyPr/>
          <a:lstStyle/>
          <a:p>
            <a:r>
              <a:rPr lang="fr-FR" sz="3600" dirty="0"/>
              <a:t>Le rôle de la femme: garantir une AGR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6209F8F-0BE3-489B-ADE6-A379E3DCF3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586" y="3096067"/>
            <a:ext cx="2171700" cy="210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167221"/>
      </p:ext>
    </p:extLst>
  </p:cSld>
  <p:clrMapOvr>
    <a:masterClrMapping/>
  </p:clrMapOvr>
  <p:transition spd="slow"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EFBA9058-4ED1-4333-AD88-929B386F9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21111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7ED5135B-E913-40D8-B0B1-8434087A05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319" y="6155871"/>
            <a:ext cx="763361" cy="74090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47C07F8-ADF0-44CA-B80C-5B56ECC064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9905" y="4855029"/>
            <a:ext cx="763361" cy="74090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8F7DE24-8C89-4056-8F11-B696485DC9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0876" y="920181"/>
            <a:ext cx="763361" cy="74090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088C81DB-0912-4B5C-BFD8-FF08D2B47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680" y="2337026"/>
            <a:ext cx="763361" cy="74090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5FB10D3-66D5-4892-9EAF-5AF770EFCD6E}"/>
              </a:ext>
            </a:extLst>
          </p:cNvPr>
          <p:cNvSpPr txBox="1"/>
          <p:nvPr/>
        </p:nvSpPr>
        <p:spPr>
          <a:xfrm>
            <a:off x="6101443" y="5595938"/>
            <a:ext cx="26615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Surexposition à la contamination</a:t>
            </a:r>
          </a:p>
        </p:txBody>
      </p:sp>
    </p:spTree>
    <p:extLst>
      <p:ext uri="{BB962C8B-B14F-4D97-AF65-F5344CB8AC3E}">
        <p14:creationId xmlns:p14="http://schemas.microsoft.com/office/powerpoint/2010/main" val="34713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94071"/>
            <a:ext cx="8229600" cy="655093"/>
          </a:xfrm>
        </p:spPr>
        <p:txBody>
          <a:bodyPr/>
          <a:lstStyle/>
          <a:p>
            <a:r>
              <a:rPr lang="fr-FR" sz="3200" dirty="0"/>
              <a:t>Les ressources des femmes pour éviter la contamination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BE0C8B3D-D00F-4702-8E72-E34B24A83197}"/>
              </a:ext>
            </a:extLst>
          </p:cNvPr>
          <p:cNvSpPr/>
          <p:nvPr/>
        </p:nvSpPr>
        <p:spPr>
          <a:xfrm>
            <a:off x="996043" y="1397675"/>
            <a:ext cx="2465614" cy="203132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/>
              <a:t>Information</a:t>
            </a:r>
          </a:p>
          <a:p>
            <a:pPr marL="285750" indent="-285750">
              <a:buFontTx/>
              <a:buChar char="-"/>
            </a:pPr>
            <a:r>
              <a:rPr lang="fr-FR" dirty="0"/>
              <a:t>Modes de transmission</a:t>
            </a:r>
          </a:p>
          <a:p>
            <a:pPr marL="285750" indent="-285750">
              <a:buFontTx/>
              <a:buChar char="-"/>
            </a:pPr>
            <a:r>
              <a:rPr lang="fr-FR" dirty="0"/>
              <a:t>Gestes barrières</a:t>
            </a:r>
          </a:p>
          <a:p>
            <a:pPr marL="285750" indent="-285750">
              <a:buFontTx/>
              <a:buChar char="-"/>
            </a:pPr>
            <a:r>
              <a:rPr lang="fr-FR" dirty="0"/>
              <a:t>Symptômes </a:t>
            </a:r>
          </a:p>
          <a:p>
            <a:pPr marL="285750" indent="-285750">
              <a:buFontTx/>
              <a:buChar char="-"/>
            </a:pPr>
            <a:r>
              <a:rPr lang="fr-FR" dirty="0"/>
              <a:t>Procédure en cas de symptôme</a:t>
            </a: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BF30923-6C08-488B-B646-C38377537E1B}"/>
              </a:ext>
            </a:extLst>
          </p:cNvPr>
          <p:cNvSpPr/>
          <p:nvPr/>
        </p:nvSpPr>
        <p:spPr>
          <a:xfrm>
            <a:off x="4694464" y="1301653"/>
            <a:ext cx="2530928" cy="20313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/>
              <a:t>Comment simplifier l’information ?</a:t>
            </a:r>
          </a:p>
          <a:p>
            <a:r>
              <a:rPr lang="fr-FR" dirty="0"/>
              <a:t>Par quel biais la transmettre ?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7C35B1FE-A7A9-4024-9347-E213F76645B4}"/>
              </a:ext>
            </a:extLst>
          </p:cNvPr>
          <p:cNvSpPr/>
          <p:nvPr/>
        </p:nvSpPr>
        <p:spPr>
          <a:xfrm>
            <a:off x="996043" y="3967843"/>
            <a:ext cx="2579914" cy="128995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Modes de protection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Masques gels, savon, gants</a:t>
            </a:r>
          </a:p>
          <a:p>
            <a:pPr algn="ctr"/>
            <a:endParaRPr lang="fr-FR" dirty="0"/>
          </a:p>
          <a:p>
            <a:pPr marL="285750" indent="-285750" algn="ctr">
              <a:buFontTx/>
              <a:buChar char="-"/>
            </a:pPr>
            <a:endParaRPr lang="fr-FR" dirty="0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E7F6C5D6-9E8C-4C65-BE98-8D8DE2A5AC96}"/>
              </a:ext>
            </a:extLst>
          </p:cNvPr>
          <p:cNvSpPr/>
          <p:nvPr/>
        </p:nvSpPr>
        <p:spPr>
          <a:xfrm>
            <a:off x="4572000" y="3710851"/>
            <a:ext cx="2775857" cy="180394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Disponibles?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Qui se charge de la distribution ?</a:t>
            </a:r>
          </a:p>
          <a:p>
            <a:pPr algn="ctr"/>
            <a:r>
              <a:rPr lang="fr-F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Où est-elle effectuée ?</a:t>
            </a:r>
          </a:p>
          <a:p>
            <a:pPr algn="ctr"/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138714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presentation test1">
  <a:themeElements>
    <a:clrScheme name="aidspan">
      <a:dk1>
        <a:srgbClr val="191919"/>
      </a:dk1>
      <a:lt1>
        <a:sysClr val="window" lastClr="FFFFFF"/>
      </a:lt1>
      <a:dk2>
        <a:srgbClr val="004C6A"/>
      </a:dk2>
      <a:lt2>
        <a:srgbClr val="CFD7DA"/>
      </a:lt2>
      <a:accent1>
        <a:srgbClr val="0092D2"/>
      </a:accent1>
      <a:accent2>
        <a:srgbClr val="DC5820"/>
      </a:accent2>
      <a:accent3>
        <a:srgbClr val="958A73"/>
      </a:accent3>
      <a:accent4>
        <a:srgbClr val="FFFFFE"/>
      </a:accent4>
      <a:accent5>
        <a:srgbClr val="FFFFFE"/>
      </a:accent5>
      <a:accent6>
        <a:srgbClr val="FFFFFE"/>
      </a:accent6>
      <a:hlink>
        <a:srgbClr val="0092D2"/>
      </a:hlink>
      <a:folHlink>
        <a:srgbClr val="0092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test1.pot</Template>
  <TotalTime>15984</TotalTime>
  <Words>1049</Words>
  <Application>Microsoft Office PowerPoint</Application>
  <PresentationFormat>Affichage à l'écran (4:3)</PresentationFormat>
  <Paragraphs>134</Paragraphs>
  <Slides>15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0" baseType="lpstr">
      <vt:lpstr>Arial</vt:lpstr>
      <vt:lpstr>Calibri</vt:lpstr>
      <vt:lpstr>Helvetica</vt:lpstr>
      <vt:lpstr>Wingdings</vt:lpstr>
      <vt:lpstr>presentation test1</vt:lpstr>
      <vt:lpstr>COVID-19 et genre: pour une réponse équitable et sexospécifique</vt:lpstr>
      <vt:lpstr>Introduction: pourquoi ce webinaire genre et COVID-19 ?</vt:lpstr>
      <vt:lpstr>Présentation PowerPoint</vt:lpstr>
      <vt:lpstr>Besoins spécifiques des femmes en matière de santé</vt:lpstr>
      <vt:lpstr>Le rôle de la femme: prend soin des maladies (caregiver)</vt:lpstr>
      <vt:lpstr>Le rôle de la femme: nourrir la famille</vt:lpstr>
      <vt:lpstr>Le rôle de la femme: garantir une AGR</vt:lpstr>
      <vt:lpstr>Présentation PowerPoint</vt:lpstr>
      <vt:lpstr>Les ressources des femmes pour éviter la contamination</vt:lpstr>
      <vt:lpstr>Les ressources des femmes pour éviter la contamination</vt:lpstr>
      <vt:lpstr>Les professions à risques</vt:lpstr>
      <vt:lpstr>Les conséquences sociales du COVID</vt:lpstr>
      <vt:lpstr>Tableau de prise en compte du genre</vt:lpstr>
      <vt:lpstr>Présentation PowerPoint</vt:lpstr>
      <vt:lpstr>Présentation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Djesika Amendah</dc:creator>
  <cp:lastModifiedBy>Ida SAVADOGO</cp:lastModifiedBy>
  <cp:revision>302</cp:revision>
  <cp:lastPrinted>2013-06-12T13:29:04Z</cp:lastPrinted>
  <dcterms:created xsi:type="dcterms:W3CDTF">2012-10-23T22:47:28Z</dcterms:created>
  <dcterms:modified xsi:type="dcterms:W3CDTF">2020-04-29T13:02:50Z</dcterms:modified>
</cp:coreProperties>
</file>