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59" r:id="rId5"/>
    <p:sldId id="260" r:id="rId6"/>
    <p:sldId id="261" r:id="rId7"/>
    <p:sldId id="278" r:id="rId8"/>
    <p:sldId id="266" r:id="rId9"/>
    <p:sldId id="269" r:id="rId10"/>
    <p:sldId id="270" r:id="rId11"/>
    <p:sldId id="299" r:id="rId12"/>
    <p:sldId id="303" r:id="rId13"/>
    <p:sldId id="304" r:id="rId14"/>
    <p:sldId id="302" r:id="rId15"/>
    <p:sldId id="301" r:id="rId16"/>
    <p:sldId id="300" r:id="rId17"/>
    <p:sldId id="29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sciue3" initials="a" lastIdx="3" clrIdx="0">
    <p:extLst>
      <p:ext uri="{19B8F6BF-5375-455C-9EA6-DF929625EA0E}">
        <p15:presenceInfo xmlns:p15="http://schemas.microsoft.com/office/powerpoint/2012/main" userId="ansciue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1005-5A3B-4C6B-8AF5-B2FAC0B83C1D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FD35-6458-4921-8DA2-CCCBCA69F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59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1005-5A3B-4C6B-8AF5-B2FAC0B83C1D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FD35-6458-4921-8DA2-CCCBCA69F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7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1005-5A3B-4C6B-8AF5-B2FAC0B83C1D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FD35-6458-4921-8DA2-CCCBCA69F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1005-5A3B-4C6B-8AF5-B2FAC0B83C1D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FD35-6458-4921-8DA2-CCCBCA69F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99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1005-5A3B-4C6B-8AF5-B2FAC0B83C1D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FD35-6458-4921-8DA2-CCCBCA69F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41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1005-5A3B-4C6B-8AF5-B2FAC0B83C1D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FD35-6458-4921-8DA2-CCCBCA69F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85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1005-5A3B-4C6B-8AF5-B2FAC0B83C1D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FD35-6458-4921-8DA2-CCCBCA69F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4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1005-5A3B-4C6B-8AF5-B2FAC0B83C1D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FD35-6458-4921-8DA2-CCCBCA69F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57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1005-5A3B-4C6B-8AF5-B2FAC0B83C1D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FD35-6458-4921-8DA2-CCCBCA69F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00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1005-5A3B-4C6B-8AF5-B2FAC0B83C1D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FD35-6458-4921-8DA2-CCCBCA69F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59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1005-5A3B-4C6B-8AF5-B2FAC0B83C1D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FD35-6458-4921-8DA2-CCCBCA69F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68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01005-5A3B-4C6B-8AF5-B2FAC0B83C1D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BFD35-6458-4921-8DA2-CCCBCA69F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24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950906"/>
            <a:ext cx="10287000" cy="3692525"/>
          </a:xfrm>
        </p:spPr>
        <p:txBody>
          <a:bodyPr>
            <a:normAutofit/>
          </a:bodyPr>
          <a:lstStyle/>
          <a:p>
            <a:r>
              <a:rPr lang="fr-FR" b="1" dirty="0"/>
              <a:t>LES PROBLÈMES RENCONTRÉS PAR LES POPULATIONS-CLÉS DANS LE CADRE DU COVID-19: </a:t>
            </a:r>
            <a:br>
              <a:rPr lang="fr-FR" b="1" dirty="0"/>
            </a:br>
            <a:r>
              <a:rPr lang="fr-FR" b="1" dirty="0"/>
              <a:t>« LE CAS DES TS »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00814" y="4677124"/>
            <a:ext cx="5069076" cy="165576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b="1" dirty="0"/>
              <a:t>Mme N’DRIN TETY JOSIANE</a:t>
            </a:r>
          </a:p>
          <a:p>
            <a:pPr algn="l">
              <a:spcBef>
                <a:spcPts val="0"/>
              </a:spcBef>
            </a:pPr>
            <a:r>
              <a:rPr lang="en-US" b="1" dirty="0"/>
              <a:t>Directrice Executive</a:t>
            </a:r>
          </a:p>
          <a:p>
            <a:pPr algn="l">
              <a:spcBef>
                <a:spcPts val="0"/>
              </a:spcBef>
            </a:pPr>
            <a:r>
              <a:rPr lang="en-US" b="1" dirty="0"/>
              <a:t>BLETY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382137" cy="35347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45911" y="191066"/>
            <a:ext cx="5413612" cy="3411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646089" y="3154907"/>
            <a:ext cx="382137" cy="35347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232477" y="6348484"/>
            <a:ext cx="5413612" cy="3411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920" y="169870"/>
            <a:ext cx="932169" cy="747343"/>
          </a:xfrm>
          <a:prstGeom prst="rect">
            <a:avLst/>
          </a:prstGeom>
        </p:spPr>
      </p:pic>
      <p:pic>
        <p:nvPicPr>
          <p:cNvPr id="9" name="Image 8" descr="Description : K:\dossiers 11-11-11\C-ROS\17-11-11\CotedIvoireArm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68" y="71481"/>
            <a:ext cx="1210102" cy="95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s://scontent-ams3-1.xx.fbcdn.net/hphotos-xpl1/v/t1.0-9/12744743_10209370310881302_5669206414656349053_n.jpg?oh=c2efb614958a2c2c164ec25661381266&amp;oe=5754F56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61" y="198181"/>
            <a:ext cx="1104844" cy="783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172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7951" y="191066"/>
            <a:ext cx="11410476" cy="6086525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00000"/>
              </a:lnSpc>
            </a:pPr>
            <a:r>
              <a:rPr lang="fr-FR" sz="2600" dirty="0">
                <a:solidFill>
                  <a:prstClr val="black"/>
                </a:solidFill>
                <a:latin typeface="Calibri" panose="020F0502020204030204" pitchFamily="34" charset="0"/>
              </a:rPr>
              <a:t>Plaidoyer auprès des bailleurs pour obtenir un financement pour aider les TS en difficulté</a:t>
            </a:r>
          </a:p>
          <a:p>
            <a:pPr lvl="0" algn="just">
              <a:lnSpc>
                <a:spcPct val="100000"/>
              </a:lnSpc>
            </a:pPr>
            <a:r>
              <a:rPr lang="fr-FR" sz="2600" dirty="0">
                <a:solidFill>
                  <a:prstClr val="black"/>
                </a:solidFill>
                <a:latin typeface="Calibri" panose="020F0502020204030204" pitchFamily="34" charset="0"/>
              </a:rPr>
              <a:t>Distribution de kits de protection (Cache nez et gels hydro alcooliques) </a:t>
            </a:r>
          </a:p>
          <a:p>
            <a:pPr lvl="0" algn="just">
              <a:lnSpc>
                <a:spcPct val="100000"/>
              </a:lnSpc>
            </a:pPr>
            <a:endParaRPr lang="fr-FR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just">
              <a:lnSpc>
                <a:spcPct val="100000"/>
              </a:lnSpc>
            </a:pPr>
            <a:r>
              <a:rPr lang="fr-FR" sz="2600" dirty="0">
                <a:solidFill>
                  <a:prstClr val="black"/>
                </a:solidFill>
                <a:latin typeface="Calibri" panose="020F0502020204030204" pitchFamily="34" charset="0"/>
              </a:rPr>
              <a:t>Distribution de kits alimentaires aux TS</a:t>
            </a:r>
          </a:p>
          <a:p>
            <a:pPr lvl="0" algn="just">
              <a:lnSpc>
                <a:spcPct val="100000"/>
              </a:lnSpc>
            </a:pPr>
            <a:endParaRPr lang="fr-FR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just">
              <a:lnSpc>
                <a:spcPct val="100000"/>
              </a:lnSpc>
            </a:pPr>
            <a:r>
              <a:rPr lang="fr-FR" sz="2600" dirty="0">
                <a:solidFill>
                  <a:prstClr val="black"/>
                </a:solidFill>
                <a:latin typeface="Calibri" panose="020F0502020204030204" pitchFamily="34" charset="0"/>
              </a:rPr>
              <a:t>Soutien permanent de BLETY aux TS par ses agents terrain(psychologique)</a:t>
            </a:r>
          </a:p>
          <a:p>
            <a:pPr lvl="0" algn="just">
              <a:lnSpc>
                <a:spcPct val="100000"/>
              </a:lnSpc>
            </a:pPr>
            <a:endParaRPr lang="fr-FR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just">
              <a:lnSpc>
                <a:spcPct val="100000"/>
              </a:lnSpc>
            </a:pPr>
            <a:r>
              <a:rPr lang="fr-FR" sz="2600" dirty="0">
                <a:solidFill>
                  <a:prstClr val="black"/>
                </a:solidFill>
                <a:latin typeface="Calibri" panose="020F0502020204030204" pitchFamily="34" charset="0"/>
              </a:rPr>
              <a:t>Formation du personnel terrain (EP; PN; Coordonnatrices de Districts) sur le covid19.</a:t>
            </a:r>
          </a:p>
          <a:p>
            <a:pPr lvl="0" algn="just">
              <a:lnSpc>
                <a:spcPct val="100000"/>
              </a:lnSpc>
            </a:pPr>
            <a:endParaRPr lang="fr-FR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just">
              <a:lnSpc>
                <a:spcPct val="100000"/>
              </a:lnSpc>
            </a:pPr>
            <a:r>
              <a:rPr lang="fr-FR" sz="2600" dirty="0">
                <a:solidFill>
                  <a:prstClr val="black"/>
                </a:solidFill>
                <a:latin typeface="Calibri" panose="020F0502020204030204" pitchFamily="34" charset="0"/>
              </a:rPr>
              <a:t>Sensibilisation des TS sur le Covid-19 par les EP et distribution de condoms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fr-FR" sz="2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just">
              <a:lnSpc>
                <a:spcPct val="100000"/>
              </a:lnSpc>
            </a:pPr>
            <a:r>
              <a:rPr lang="fr-FR" sz="2600" dirty="0">
                <a:solidFill>
                  <a:prstClr val="black"/>
                </a:solidFill>
                <a:latin typeface="Calibri" panose="020F0502020204030204" pitchFamily="34" charset="0"/>
              </a:rPr>
              <a:t>Les agents terrain aident les TS positives à s’approvisionner en ARV en allant chercher leur traitement à l’aide de leur carnet (3 mois d’approvisionnement selon les instructions du PNLS)</a:t>
            </a:r>
          </a:p>
          <a:p>
            <a:pPr lvl="0" algn="just">
              <a:lnSpc>
                <a:spcPct val="100000"/>
              </a:lnSpc>
            </a:pPr>
            <a:endParaRPr lang="fr-FR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just">
              <a:lnSpc>
                <a:spcPct val="100000"/>
              </a:lnSpc>
            </a:pPr>
            <a:endParaRPr lang="fr-FR" sz="2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05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723" y="191066"/>
            <a:ext cx="7515311" cy="64382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5400" b="1" dirty="0">
                <a:latin typeface="+mj-lt"/>
              </a:rPr>
              <a:t>QUELQUES IMAGES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2600" dirty="0"/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6569765" y="2053561"/>
            <a:ext cx="5438246" cy="3975653"/>
            <a:chOff x="5486398" y="1480930"/>
            <a:chExt cx="6480315" cy="3747053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7" t="5669" r="969"/>
            <a:stretch/>
          </p:blipFill>
          <p:spPr>
            <a:xfrm>
              <a:off x="5486398" y="1480930"/>
              <a:ext cx="6464979" cy="330973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506278" y="4810539"/>
              <a:ext cx="6460435" cy="417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DOTATION DE CONDOMS POUR LA MISE EN ŒUVRE DES ACTIVITES 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37950" y="980115"/>
            <a:ext cx="5852911" cy="4148476"/>
            <a:chOff x="537950" y="980115"/>
            <a:chExt cx="5852911" cy="4148476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50" y="980115"/>
              <a:ext cx="5833033" cy="367764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37950" y="4671391"/>
              <a:ext cx="5852911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FORMATION DES ACTEURS TERRAIN PAR VAGUE SUR LE COVID-19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84177CE-3468-40D4-BE88-4DD4CF2EF55A}"/>
              </a:ext>
            </a:extLst>
          </p:cNvPr>
          <p:cNvSpPr/>
          <p:nvPr/>
        </p:nvSpPr>
        <p:spPr>
          <a:xfrm>
            <a:off x="2695489" y="2252869"/>
            <a:ext cx="153729" cy="132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163E84-E718-4299-853C-ED6FDDF13F70}"/>
              </a:ext>
            </a:extLst>
          </p:cNvPr>
          <p:cNvSpPr/>
          <p:nvPr/>
        </p:nvSpPr>
        <p:spPr>
          <a:xfrm>
            <a:off x="3349517" y="2385391"/>
            <a:ext cx="153729" cy="132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CBF41A-77F3-4444-BEE2-52DC7D123D91}"/>
              </a:ext>
            </a:extLst>
          </p:cNvPr>
          <p:cNvSpPr/>
          <p:nvPr/>
        </p:nvSpPr>
        <p:spPr>
          <a:xfrm>
            <a:off x="6096001" y="2464904"/>
            <a:ext cx="261246" cy="132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09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723" y="191066"/>
            <a:ext cx="7515311" cy="64382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5400" b="1" dirty="0">
                <a:latin typeface="+mj-lt"/>
              </a:rPr>
              <a:t>QUELQUES IMAGES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2600" dirty="0"/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0072"/>
            <a:ext cx="5311588" cy="51367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29" y="726206"/>
            <a:ext cx="4984377" cy="5204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3717" y="5513295"/>
            <a:ext cx="5307106" cy="833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SENSIBILISATION INDIVIDUELLE A UNE TS  PAR UNE EP DE BLETY SUR LES MESURES BARRIERES DU COVID-19 SUR UN POINT CHAUD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60378" y="5533238"/>
            <a:ext cx="5307106" cy="833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DEMONSTRATION DU PORT CORRECT DU PRESERVATIF  FEMININ À UNE TS PAR UNE EP DE BLETY APRES UNE SENSIBILISATION INDIVIDUELLE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FA6902-0896-4C8F-8F0E-67D91475B695}"/>
              </a:ext>
            </a:extLst>
          </p:cNvPr>
          <p:cNvSpPr/>
          <p:nvPr/>
        </p:nvSpPr>
        <p:spPr>
          <a:xfrm>
            <a:off x="2928731" y="2186609"/>
            <a:ext cx="887896" cy="29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2C43A4-348E-48F5-A027-70D21BF88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917" y="1370027"/>
            <a:ext cx="688908" cy="4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79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723" y="191066"/>
            <a:ext cx="7515311" cy="64382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5400" b="1" dirty="0">
                <a:latin typeface="+mj-lt"/>
              </a:rPr>
              <a:t>QUELQUES IMAGES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2600" dirty="0"/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73" y="719506"/>
            <a:ext cx="5262283" cy="49075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3" y="712592"/>
            <a:ext cx="5307106" cy="5204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20473" y="5499958"/>
            <a:ext cx="5307106" cy="833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SEANCE DE DEPISTAGE VIH AU BOUT DU DOIGT D’UNE TS PAR UN EP DE BLETY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2583" y="5210239"/>
            <a:ext cx="5307106" cy="833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DEMONSTRATION DU PORT CORRECT DU PRESERVATIF  MASCULIN D’UNE TS SOUS LES REGARD L’EP DE BLETY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4720187-7289-419D-88E0-9A3BFE9B3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851" y="1683026"/>
            <a:ext cx="688908" cy="4814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D62ECCB-0C1E-4BC7-BFAA-96F7D6CF2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912" y="1867485"/>
            <a:ext cx="688908" cy="2804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86E4188-C12C-40D3-8D3B-225DCA9F1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335" y="4712592"/>
            <a:ext cx="1354874" cy="7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55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723" y="191066"/>
            <a:ext cx="7515311" cy="64382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5400" b="1" dirty="0">
                <a:latin typeface="+mj-lt"/>
              </a:rPr>
              <a:t>QUELQUES IMAGES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2600" dirty="0"/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53" y="2029509"/>
            <a:ext cx="5463953" cy="3653913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537951" y="1076390"/>
            <a:ext cx="5683944" cy="3783845"/>
            <a:chOff x="537951" y="1076390"/>
            <a:chExt cx="5683944" cy="378384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38" y="1076390"/>
              <a:ext cx="5665257" cy="33567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7951" y="4433180"/>
              <a:ext cx="5683944" cy="4270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KIT DE SOUTIEN COVID-19 POUR LES TS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435953" y="5683422"/>
            <a:ext cx="5463953" cy="478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DETAIL DU KIT DE SOUTIEN COVID-19</a:t>
            </a:r>
          </a:p>
        </p:txBody>
      </p:sp>
    </p:spTree>
    <p:extLst>
      <p:ext uri="{BB962C8B-B14F-4D97-AF65-F5344CB8AC3E}">
        <p14:creationId xmlns:p14="http://schemas.microsoft.com/office/powerpoint/2010/main" val="2855658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7950" y="2052918"/>
            <a:ext cx="11006350" cy="14277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5400" b="1" dirty="0">
                <a:latin typeface="+mj-lt"/>
              </a:rPr>
              <a:t>PERSPECTIVES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2600" dirty="0"/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24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050" y="324465"/>
            <a:ext cx="11378156" cy="6111504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00000"/>
              </a:lnSpc>
            </a:pPr>
            <a:r>
              <a:rPr lang="fr-FR" sz="2600" dirty="0">
                <a:solidFill>
                  <a:prstClr val="black"/>
                </a:solidFill>
                <a:latin typeface="Calibri" panose="020F0502020204030204" pitchFamily="34" charset="0"/>
              </a:rPr>
              <a:t>Poursuivre le Plaidoyer auprès des bailleurs pour obtenir un financement pour aider les TS en difficulté afin de: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fr-FR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Offrir des kits de protection (Cache nez et gels hydro alcooliques) 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Installer des points de lavage des mains (maison closes encore ouvertes)</a:t>
            </a: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Faire la distribution de kits alimentaire au TS</a:t>
            </a: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Fournir des dépliants et prospectus en rapport avec le Covid-19 aux EP pour continuer la sensibilisation.</a:t>
            </a: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Augmenter les frais de transport des acteurs terrains EP/PN pour le convoyage des ARV ( 3 mois) vers les TS positives sous traitement</a:t>
            </a: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Fournir des laisser-passer aux structures communautaires pour des interventions hors du grand Abidjan</a:t>
            </a:r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Augmenter la capacité d’accueil du centre de transit  de Bléty pour les TS sans abrit</a:t>
            </a:r>
          </a:p>
          <a:p>
            <a:pPr lvl="0" algn="just">
              <a:lnSpc>
                <a:spcPct val="100000"/>
              </a:lnSpc>
            </a:pPr>
            <a:endParaRPr lang="fr-FR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fr-FR" sz="2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89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E443146A-C986-413D-8E5D-AAAB4BED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>
            <a:normAutofit fontScale="90000"/>
          </a:bodyPr>
          <a:lstStyle/>
          <a:p>
            <a:br>
              <a:rPr lang="fr-FR" b="1" dirty="0"/>
            </a:br>
            <a:br>
              <a:rPr lang="fr-FR" dirty="0"/>
            </a:b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32429" y="191066"/>
            <a:ext cx="8727141" cy="10610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 dirty="0">
                <a:latin typeface="+mj-lt"/>
              </a:rPr>
              <a:t>    JE VOUS REMERCIE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46" y="1047123"/>
            <a:ext cx="6973957" cy="52304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33ED1C7-AF0B-404F-BC0A-7D9DC9FE9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817" y="1934074"/>
            <a:ext cx="516836" cy="54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8036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35741"/>
            <a:ext cx="10515600" cy="484122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fr-FR" sz="3200" dirty="0"/>
              <a:t>Situation des droits des Travailleuses de Sexe en Côte D’Ivoire avant le COVID-19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endParaRPr lang="fr-FR" sz="3200" dirty="0"/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fr-FR" sz="3200" dirty="0"/>
              <a:t>Point du COVID-19 en Cote D’Ivoire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endParaRPr lang="fr-FR" sz="3200" dirty="0"/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fr-FR" sz="3200" dirty="0"/>
              <a:t>Impact des mesures prises par le Gouvernement sur les TS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endParaRPr lang="fr-FR" sz="3200" dirty="0"/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fr-FR" sz="3200" dirty="0"/>
              <a:t>Solutions apportées par BLETY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000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67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1075" y="1111624"/>
            <a:ext cx="10515600" cy="2751343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SITUATION DES DROITS DES TRAVAILLEUSES DE SEXE EN COTE D’IVOIRE AVANT LE COVID-19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59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89581"/>
            <a:ext cx="10515600" cy="5728728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fr-FR" dirty="0"/>
              <a:t>La loi ivoirienne interdit le proxénétisme (le fait de tirer des revenus de la prostitution d’autrui) et le racolage (attirer par tout moyen, y compris en exposant son corps publiquement) article 335-337 du code pénal ivoirien</a:t>
            </a:r>
          </a:p>
          <a:p>
            <a:pPr algn="just">
              <a:buFontTx/>
              <a:buChar char="-"/>
            </a:pPr>
            <a:r>
              <a:rPr lang="fr-FR" dirty="0"/>
              <a:t>En Côte d’Ivoire, l’activité des TS n’est pas encadrée par la loi. Ce qui laisse parfois, libre cours à certains citoyens de fouler aux pieds les droits humains de cette communauté ( droit à la vie, à la dignité, au travail à la santé, etc… ) nonobstant les instruments internationaux et régionaux de protection des droits de l’homme ratifiés par la Côte d’Ivoire.</a:t>
            </a:r>
          </a:p>
          <a:p>
            <a:pPr algn="just">
              <a:buFontTx/>
              <a:buChar char="-"/>
            </a:pPr>
            <a:r>
              <a:rPr lang="fr-FR" dirty="0"/>
              <a:t>Harcèlement des forces de l’ordre sur les sites</a:t>
            </a:r>
          </a:p>
          <a:p>
            <a:pPr algn="just">
              <a:buFontTx/>
              <a:buChar char="-"/>
            </a:pPr>
            <a:r>
              <a:rPr lang="fr-FR" dirty="0"/>
              <a:t>Vulnérabilité et discrimination des 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10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8298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FR" sz="5400" b="1" dirty="0">
                <a:solidFill>
                  <a:prstClr val="black"/>
                </a:solidFill>
                <a:latin typeface="Calibri Light" panose="020F0302020204030204" pitchFamily="34" charset="0"/>
              </a:rPr>
              <a:t>POINT DU COVID-19 </a:t>
            </a:r>
          </a:p>
          <a:p>
            <a:pPr marL="0" lvl="0" indent="0" algn="ctr">
              <a:buNone/>
            </a:pPr>
            <a:r>
              <a:rPr lang="fr-FR" sz="5400" b="1" dirty="0">
                <a:solidFill>
                  <a:prstClr val="black"/>
                </a:solidFill>
                <a:latin typeface="Calibri Light" panose="020F0302020204030204" pitchFamily="34" charset="0"/>
              </a:rPr>
              <a:t>EN COTE D’IVOIRE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45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58796"/>
            <a:ext cx="10165976" cy="56192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2000" b="1" dirty="0"/>
          </a:p>
          <a:p>
            <a:r>
              <a:rPr lang="fr-FR" sz="3000" dirty="0"/>
              <a:t>1er cas en Cote D’Ivoire détecté le 11 Mars 2020</a:t>
            </a:r>
          </a:p>
          <a:p>
            <a:r>
              <a:rPr lang="fr-FR" sz="3000" dirty="0"/>
              <a:t>Le 27 Avril 2020, la Cote D’Ivoire est à 1164 cas confirmés, 14 décès, 499 guéris</a:t>
            </a:r>
          </a:p>
          <a:p>
            <a:r>
              <a:rPr lang="fr-FR" sz="3000" dirty="0"/>
              <a:t>Le 23 mars, la Côte d'Ivoire a déclaré l'état d'urgence</a:t>
            </a:r>
          </a:p>
          <a:p>
            <a:r>
              <a:rPr lang="fr-FR" sz="3000" dirty="0"/>
              <a:t>Couvre feu de 21h à 05h du matin</a:t>
            </a:r>
          </a:p>
          <a:p>
            <a:r>
              <a:rPr lang="fr-FR" sz="3000" dirty="0"/>
              <a:t>Fermetures des écoles , des restaurants et bars</a:t>
            </a:r>
          </a:p>
          <a:p>
            <a:r>
              <a:rPr lang="fr-FR" sz="3000" dirty="0"/>
              <a:t>Isolement du grand Abidjan du reste du pays : aucun transport n'est autorisé entre la grande région d'Abidjan (district autonome d'Abidjan, Dabou, Azaguié, Bingerville, Grand-Bassam, Bonoua, Assinie-Mafia) et le reste du pays</a:t>
            </a:r>
          </a:p>
          <a:p>
            <a:r>
              <a:rPr lang="fr-FR" sz="3000" dirty="0"/>
              <a:t>Mesures barrières: port du masque, lavage des mains, distanciation d’un mètre etc…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42E31B6-1108-4A60-AF3C-61740E68A581}"/>
              </a:ext>
            </a:extLst>
          </p:cNvPr>
          <p:cNvSpPr txBox="1">
            <a:spLocks/>
          </p:cNvSpPr>
          <p:nvPr/>
        </p:nvSpPr>
        <p:spPr>
          <a:xfrm>
            <a:off x="6272210" y="558796"/>
            <a:ext cx="5876925" cy="486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0563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8450" y="1604683"/>
            <a:ext cx="10515600" cy="2129118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Impact des mesures prises par le Gouvernement sur les 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76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8450" y="579086"/>
            <a:ext cx="10530387" cy="5556524"/>
          </a:xfrm>
        </p:spPr>
        <p:txBody>
          <a:bodyPr>
            <a:noAutofit/>
          </a:bodyPr>
          <a:lstStyle/>
          <a:p>
            <a:r>
              <a:rPr lang="fr-FR" sz="2400" b="1" dirty="0"/>
              <a:t>Perte de sources de revenus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Impossibilités de mener leurs activités par beaucoup de 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Perte des clients qui sont confinés chez eux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2000" dirty="0"/>
          </a:p>
          <a:p>
            <a:r>
              <a:rPr lang="fr-FR" sz="2400" b="1" dirty="0"/>
              <a:t>Augmentation de la vulnérabilité sociale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Difficultés à avoir à manger et à faire face aux besoins de base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Les TS ne sont pas prises en compte dans les programmes de protection sociales du gouvernement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Pratique de rapport à risque (Tentation de se livrer aux plus offrants même sans protection)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Hausse de la discrimination et du harcèlement des forces de l’ordre</a:t>
            </a:r>
          </a:p>
          <a:p>
            <a:endParaRPr lang="fr-FR" sz="2400" dirty="0"/>
          </a:p>
          <a:p>
            <a:r>
              <a:rPr lang="fr-FR" sz="2400" b="1" dirty="0"/>
              <a:t>Difficulté d’accès aux services de lutte contre le sida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 Difficultés d’accès aux condoms et gels lubrifiants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Difficultés des TS positives d’aller se ravitailler en ARV par manque de transport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Difficultés des TS positives à suivre correctement leur traitement ARV pr manque de nourriture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pPr marL="0" indent="0" algn="just">
              <a:lnSpc>
                <a:spcPct val="150000"/>
              </a:lnSpc>
              <a:buNone/>
            </a:pPr>
            <a:endParaRPr lang="fr-FR" sz="2600" dirty="0"/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2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7950" y="2052917"/>
            <a:ext cx="11006350" cy="41979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5400" b="1" dirty="0">
                <a:latin typeface="+mj-lt"/>
              </a:rPr>
              <a:t>Solutions apportées par BLETY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2600" dirty="0"/>
          </a:p>
        </p:txBody>
      </p:sp>
      <p:sp>
        <p:nvSpPr>
          <p:cNvPr id="4" name="Rectangle 3"/>
          <p:cNvSpPr/>
          <p:nvPr/>
        </p:nvSpPr>
        <p:spPr>
          <a:xfrm>
            <a:off x="163774" y="191066"/>
            <a:ext cx="272954" cy="6332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6277591"/>
            <a:ext cx="600500" cy="4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57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7548</TotalTime>
  <Words>805</Words>
  <Application>Microsoft Office PowerPoint</Application>
  <PresentationFormat>Grand écran</PresentationFormat>
  <Paragraphs>88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Thème Office</vt:lpstr>
      <vt:lpstr>LES PROBLÈMES RENCONTRÉS PAR LES POPULATIONS-CLÉS DANS LE CADRE DU COVID-19:  « LE CAS DES TS »</vt:lpstr>
      <vt:lpstr>SOMMAIRE</vt:lpstr>
      <vt:lpstr>SITUATION DES DROITS DES TRAVAILLEUSES DE SEXE EN COTE D’IVOIRE AVANT LE COVID-19</vt:lpstr>
      <vt:lpstr>Présentation PowerPoint</vt:lpstr>
      <vt:lpstr>Présentation PowerPoint</vt:lpstr>
      <vt:lpstr>Présentation PowerPoint</vt:lpstr>
      <vt:lpstr>Impact des mesures prises par le Gouvernement sur les 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Ida SAVADOGO</cp:lastModifiedBy>
  <cp:revision>157</cp:revision>
  <dcterms:created xsi:type="dcterms:W3CDTF">2019-12-06T16:32:55Z</dcterms:created>
  <dcterms:modified xsi:type="dcterms:W3CDTF">2020-04-29T13:09:34Z</dcterms:modified>
</cp:coreProperties>
</file>