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6"/>
  </p:notesMasterIdLst>
  <p:handoutMasterIdLst>
    <p:handoutMasterId r:id="rId17"/>
  </p:handoutMasterIdLst>
  <p:sldIdLst>
    <p:sldId id="259" r:id="rId5"/>
    <p:sldId id="257" r:id="rId6"/>
    <p:sldId id="260" r:id="rId7"/>
    <p:sldId id="266" r:id="rId8"/>
    <p:sldId id="267" r:id="rId9"/>
    <p:sldId id="261" r:id="rId10"/>
    <p:sldId id="269" r:id="rId11"/>
    <p:sldId id="262" r:id="rId12"/>
    <p:sldId id="268" r:id="rId13"/>
    <p:sldId id="270" r:id="rId14"/>
    <p:sldId id="263" r:id="rId15"/>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0358FAA-646B-45E0-BDA0-A9C36764392B}" type="datetime1">
              <a:rPr lang="fr-FR" smtClean="0"/>
              <a:t>27/04/2020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DAC83C-4E6E-41C1-9402-F38530AF9B0B}" type="slidenum">
              <a:rPr lang="fr-FR" smtClean="0"/>
              <a:t>‹N°›</a:t>
            </a:fld>
            <a:endParaRPr lang="fr-FR"/>
          </a:p>
        </p:txBody>
      </p:sp>
    </p:spTree>
    <p:extLst>
      <p:ext uri="{BB962C8B-B14F-4D97-AF65-F5344CB8AC3E}">
        <p14:creationId xmlns:p14="http://schemas.microsoft.com/office/powerpoint/2010/main" val="270586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F3E3924-2417-4368-995F-754E30D4E722}" type="datetime1">
              <a:rPr lang="fr-FR" noProof="0" smtClean="0"/>
              <a:t>27/04/2020</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C112EAA-B504-4DE4-86AF-9234CC185AA8}" type="slidenum">
              <a:rPr lang="fr-FR" noProof="0" smtClean="0"/>
              <a:t>‹N°›</a:t>
            </a:fld>
            <a:endParaRPr lang="fr-FR" noProof="0"/>
          </a:p>
        </p:txBody>
      </p:sp>
    </p:spTree>
    <p:extLst>
      <p:ext uri="{BB962C8B-B14F-4D97-AF65-F5344CB8AC3E}">
        <p14:creationId xmlns:p14="http://schemas.microsoft.com/office/powerpoint/2010/main" val="337008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EC112EAA-B504-4DE4-86AF-9234CC185AA8}" type="slidenum">
              <a:rPr lang="fr-FR" smtClean="0"/>
              <a:t>1</a:t>
            </a:fld>
            <a:endParaRPr lang="fr-FR"/>
          </a:p>
        </p:txBody>
      </p:sp>
    </p:spTree>
    <p:extLst>
      <p:ext uri="{BB962C8B-B14F-4D97-AF65-F5344CB8AC3E}">
        <p14:creationId xmlns:p14="http://schemas.microsoft.com/office/powerpoint/2010/main" val="39985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EC112EAA-B504-4DE4-86AF-9234CC185AA8}" type="slidenum">
              <a:rPr lang="fr-FR" smtClean="0"/>
              <a:t>2</a:t>
            </a:fld>
            <a:endParaRPr lang="fr-FR"/>
          </a:p>
        </p:txBody>
      </p:sp>
    </p:spTree>
    <p:extLst>
      <p:ext uri="{BB962C8B-B14F-4D97-AF65-F5344CB8AC3E}">
        <p14:creationId xmlns:p14="http://schemas.microsoft.com/office/powerpoint/2010/main" val="46884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e 88"/>
          <p:cNvGrpSpPr/>
          <p:nvPr/>
        </p:nvGrpSpPr>
        <p:grpSpPr>
          <a:xfrm>
            <a:off x="-329674" y="-59376"/>
            <a:ext cx="12515851" cy="6923798"/>
            <a:chOff x="-329674" y="-51881"/>
            <a:chExt cx="12515851" cy="6923798"/>
          </a:xfrm>
        </p:grpSpPr>
        <p:sp>
          <p:nvSpPr>
            <p:cNvPr id="90" name="Forme libre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e libre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e libre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orme libre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e libre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e libre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e libre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orme libre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orme libre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orme libre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orme libre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orme libre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orme libre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orme libre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orme libre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orme libre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orme libre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orme libre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orme libre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e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Triangle isocè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ctrTitle"/>
          </p:nvPr>
        </p:nvSpPr>
        <p:spPr>
          <a:xfrm>
            <a:off x="1759236" y="2075504"/>
            <a:ext cx="8679915" cy="1748729"/>
          </a:xfrm>
        </p:spPr>
        <p:txBody>
          <a:bodyPr bIns="0" rtlCol="0" anchor="b">
            <a:normAutofit/>
          </a:bodyPr>
          <a:lstStyle>
            <a:lvl1pPr algn="ctr">
              <a:lnSpc>
                <a:spcPct val="80000"/>
              </a:lnSpc>
              <a:defRPr sz="5400" spc="-150">
                <a:solidFill>
                  <a:srgbClr val="FFFEFF"/>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759237" y="3906266"/>
            <a:ext cx="8673427" cy="1322587"/>
          </a:xfrm>
        </p:spPr>
        <p:txBody>
          <a:bodyPr tIns="0" rtlCol="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Modifier le style des sous-titres du masque</a:t>
            </a:r>
            <a:endParaRPr lang="fr-FR" noProof="0" dirty="0"/>
          </a:p>
        </p:txBody>
      </p:sp>
      <p:sp>
        <p:nvSpPr>
          <p:cNvPr id="4" name="Espace réservé de la date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rtl="0"/>
            <a:fld id="{4E006A02-F70C-4FDC-9DE6-350CF66F65C8}" type="datetime1">
              <a:rPr lang="fr-FR" noProof="0" smtClean="0"/>
              <a:t>27/04/2020</a:t>
            </a:fld>
            <a:endParaRPr lang="fr-FR" noProof="0" dirty="0"/>
          </a:p>
        </p:txBody>
      </p:sp>
      <p:sp>
        <p:nvSpPr>
          <p:cNvPr id="5" name="Espace réservé au pied de page 4"/>
          <p:cNvSpPr>
            <a:spLocks noGrp="1"/>
          </p:cNvSpPr>
          <p:nvPr>
            <p:ph type="ftr" sz="quarter" idx="11"/>
          </p:nvPr>
        </p:nvSpPr>
        <p:spPr>
          <a:xfrm>
            <a:off x="804672" y="6227064"/>
            <a:ext cx="10588752" cy="320040"/>
          </a:xfrm>
        </p:spPr>
        <p:txBody>
          <a:bodyPr rtlCol="0"/>
          <a:lstStyle>
            <a:lvl1pPr algn="ctr">
              <a:defRPr/>
            </a:lvl1pPr>
          </a:lstStyle>
          <a:p>
            <a:pPr rtl="0"/>
            <a:endParaRPr lang="fr-FR" noProof="0" dirty="0"/>
          </a:p>
        </p:txBody>
      </p:sp>
      <p:sp>
        <p:nvSpPr>
          <p:cNvPr id="6" name="Espace réservé du numéro de diapositive 5"/>
          <p:cNvSpPr>
            <a:spLocks noGrp="1"/>
          </p:cNvSpPr>
          <p:nvPr>
            <p:ph type="sldNum" sz="quarter" idx="12"/>
          </p:nvPr>
        </p:nvSpPr>
        <p:spPr>
          <a:xfrm>
            <a:off x="10469880" y="320040"/>
            <a:ext cx="914400" cy="320040"/>
          </a:xfrm>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e 74"/>
          <p:cNvGrpSpPr/>
          <p:nvPr/>
        </p:nvGrpSpPr>
        <p:grpSpPr>
          <a:xfrm>
            <a:off x="-417513" y="0"/>
            <a:ext cx="12584114" cy="6853238"/>
            <a:chOff x="-417513" y="0"/>
            <a:chExt cx="12584114" cy="6853238"/>
          </a:xfrm>
        </p:grpSpPr>
        <p:sp>
          <p:nvSpPr>
            <p:cNvPr id="76" name="Forme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orme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orme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e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orme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e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orme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e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e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e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e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e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e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e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e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e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orme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orme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e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e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e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e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riangle isocè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888632" y="2349925"/>
            <a:ext cx="3501196" cy="2456441"/>
          </a:xfrm>
        </p:spPr>
        <p:txBody>
          <a:bodyPr rtlCol="0"/>
          <a:lstStyle>
            <a:lvl1pPr>
              <a:defRPr>
                <a:solidFill>
                  <a:srgbClr val="FFFEFF"/>
                </a:solidFill>
              </a:defRPr>
            </a:lvl1pPr>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5109983" y="794719"/>
            <a:ext cx="6275035" cy="5257090"/>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p>
            <a:pPr rtl="0"/>
            <a:fld id="{A7E61F93-DA6A-43C8-81B7-4A209080342E}" type="datetime1">
              <a:rPr lang="fr-FR" noProof="0" smtClean="0"/>
              <a:t>27/04/2020</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e 74"/>
          <p:cNvGrpSpPr/>
          <p:nvPr/>
        </p:nvGrpSpPr>
        <p:grpSpPr>
          <a:xfrm flipH="1">
            <a:off x="0" y="0"/>
            <a:ext cx="12584114" cy="6853238"/>
            <a:chOff x="-417513" y="0"/>
            <a:chExt cx="12584114" cy="6853238"/>
          </a:xfrm>
        </p:grpSpPr>
        <p:sp>
          <p:nvSpPr>
            <p:cNvPr id="76" name="Forme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orme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orme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e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orme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e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orme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e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e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e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e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e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e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e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e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e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orme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orme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e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e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e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e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riangle isocè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vertical 1"/>
          <p:cNvSpPr>
            <a:spLocks noGrp="1"/>
          </p:cNvSpPr>
          <p:nvPr>
            <p:ph type="title" orient="vert"/>
          </p:nvPr>
        </p:nvSpPr>
        <p:spPr>
          <a:xfrm>
            <a:off x="7807437" y="2349925"/>
            <a:ext cx="3501195" cy="2456442"/>
          </a:xfrm>
        </p:spPr>
        <p:txBody>
          <a:bodyPr vert="eaVert" rtlCol="0"/>
          <a:lstStyle>
            <a:lvl1pPr algn="l">
              <a:lnSpc>
                <a:spcPct val="80000"/>
              </a:lnSpc>
              <a:defRPr>
                <a:solidFill>
                  <a:srgbClr val="FFFEFF"/>
                </a:solidFill>
              </a:defRPr>
            </a:lvl1pPr>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802747" y="798444"/>
            <a:ext cx="6268622" cy="5257303"/>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a:xfrm>
            <a:off x="804672" y="320040"/>
            <a:ext cx="3657600" cy="320040"/>
          </a:xfrm>
        </p:spPr>
        <p:txBody>
          <a:bodyPr rtlCol="0"/>
          <a:lstStyle/>
          <a:p>
            <a:pPr rtl="0"/>
            <a:fld id="{72165C35-06BE-4BB8-9FFA-18646D03E664}" type="datetime1">
              <a:rPr lang="fr-FR" noProof="0" smtClean="0"/>
              <a:t>27/04/2020</a:t>
            </a:fld>
            <a:endParaRPr lang="fr-FR" noProof="0" dirty="0"/>
          </a:p>
        </p:txBody>
      </p:sp>
      <p:sp>
        <p:nvSpPr>
          <p:cNvPr id="5" name="Espace réservé au pied de page 4"/>
          <p:cNvSpPr>
            <a:spLocks noGrp="1"/>
          </p:cNvSpPr>
          <p:nvPr>
            <p:ph type="ftr" sz="quarter" idx="11"/>
          </p:nvPr>
        </p:nvSpPr>
        <p:spPr>
          <a:xfrm>
            <a:off x="804672" y="6227064"/>
            <a:ext cx="10588752" cy="320040"/>
          </a:xfrm>
        </p:spPr>
        <p:txBody>
          <a:bodyPr rtlCol="0"/>
          <a:lstStyle/>
          <a:p>
            <a:pPr rtl="0"/>
            <a:endParaRPr lang="fr-FR" noProof="0" dirty="0"/>
          </a:p>
        </p:txBody>
      </p:sp>
      <p:sp>
        <p:nvSpPr>
          <p:cNvPr id="6" name="Espace réservé du numéro de diapositive 5"/>
          <p:cNvSpPr>
            <a:spLocks noGrp="1"/>
          </p:cNvSpPr>
          <p:nvPr>
            <p:ph type="sldNum" sz="quarter" idx="12"/>
          </p:nvPr>
        </p:nvSpPr>
        <p:spPr>
          <a:xfrm>
            <a:off x="10469880" y="320040"/>
            <a:ext cx="914400" cy="320040"/>
          </a:xfrm>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e 79"/>
          <p:cNvGrpSpPr/>
          <p:nvPr/>
        </p:nvGrpSpPr>
        <p:grpSpPr>
          <a:xfrm>
            <a:off x="-417513" y="0"/>
            <a:ext cx="12584114" cy="6853238"/>
            <a:chOff x="-417513" y="0"/>
            <a:chExt cx="12584114" cy="6853238"/>
          </a:xfrm>
        </p:grpSpPr>
        <p:sp>
          <p:nvSpPr>
            <p:cNvPr id="81" name="Forme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e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e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e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orme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orme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orme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e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e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e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e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e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e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e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e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e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orme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orme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orme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orme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orme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e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Triangle isocè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888631" y="2349925"/>
            <a:ext cx="3498979" cy="2456442"/>
          </a:xfrm>
        </p:spPr>
        <p:txBody>
          <a:bodyPr rtlCol="0"/>
          <a:lstStyle>
            <a:lvl1pPr>
              <a:defRPr>
                <a:solidFill>
                  <a:srgbClr val="FFFEFF"/>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118447" y="803186"/>
            <a:ext cx="6281873" cy="5248622"/>
          </a:xfrm>
        </p:spPr>
        <p:txBody>
          <a:bodyPr rtlCol="0" anchor="ct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p>
            <a:pPr rtl="0"/>
            <a:fld id="{230F2A17-CDD3-4A2A-AFC0-AFD7FEFBEA59}" type="datetime1">
              <a:rPr lang="fr-FR" noProof="0" smtClean="0"/>
              <a:t>27/04/2020</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77" name="Groupe 76"/>
          <p:cNvGrpSpPr/>
          <p:nvPr/>
        </p:nvGrpSpPr>
        <p:grpSpPr>
          <a:xfrm>
            <a:off x="-329674" y="-59376"/>
            <a:ext cx="12515851" cy="6923798"/>
            <a:chOff x="-329674" y="-51881"/>
            <a:chExt cx="12515851" cy="6923798"/>
          </a:xfrm>
        </p:grpSpPr>
        <p:sp>
          <p:nvSpPr>
            <p:cNvPr id="78" name="Forme libre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e libre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orme libre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e libre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e libre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e libre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e libre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e libre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e libre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orme libre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orme libre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orme libre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orme libre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e libre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e libre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e libre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e libre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e libre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orme libre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e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riangle isocè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3344216" y="2074730"/>
            <a:ext cx="5490224" cy="1689390"/>
          </a:xfrm>
        </p:spPr>
        <p:txBody>
          <a:bodyPr bIns="0" rtlCol="0" anchor="b">
            <a:normAutofit/>
          </a:bodyPr>
          <a:lstStyle>
            <a:lvl1pPr algn="ctr">
              <a:defRPr sz="4400">
                <a:solidFill>
                  <a:srgbClr val="FFFEFF"/>
                </a:solidFill>
              </a:defRPr>
            </a:lvl1pPr>
          </a:lstStyle>
          <a:p>
            <a:pPr rtl="0"/>
            <a:r>
              <a:rPr lang="fr-FR" noProof="0"/>
              <a:t>Modifiez le style du titre</a:t>
            </a:r>
            <a:endParaRPr lang="fr-FR" noProof="0" dirty="0"/>
          </a:p>
        </p:txBody>
      </p:sp>
      <p:sp>
        <p:nvSpPr>
          <p:cNvPr id="3" name="Espace réservé du texte 2"/>
          <p:cNvSpPr>
            <a:spLocks noGrp="1"/>
          </p:cNvSpPr>
          <p:nvPr>
            <p:ph type="body" idx="1" hasCustomPrompt="1"/>
          </p:nvPr>
        </p:nvSpPr>
        <p:spPr>
          <a:xfrm>
            <a:off x="3344215" y="3846851"/>
            <a:ext cx="5490223" cy="1383770"/>
          </a:xfrm>
        </p:spPr>
        <p:txBody>
          <a:bodyPr tIns="0" rtlCol="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a:xfrm>
            <a:off x="804672" y="320040"/>
            <a:ext cx="3657600" cy="320040"/>
          </a:xfrm>
        </p:spPr>
        <p:txBody>
          <a:bodyPr rtlCol="0"/>
          <a:lstStyle/>
          <a:p>
            <a:pPr rtl="0"/>
            <a:fld id="{D93E8DA6-5086-407F-BAF6-83A0B83BA5A9}" type="datetime1">
              <a:rPr lang="fr-FR" noProof="0" smtClean="0"/>
              <a:t>27/04/2020</a:t>
            </a:fld>
            <a:endParaRPr lang="fr-FR" noProof="0" dirty="0"/>
          </a:p>
        </p:txBody>
      </p:sp>
      <p:sp>
        <p:nvSpPr>
          <p:cNvPr id="5" name="Espace réservé au pied de page 4"/>
          <p:cNvSpPr>
            <a:spLocks noGrp="1"/>
          </p:cNvSpPr>
          <p:nvPr>
            <p:ph type="ftr" sz="quarter" idx="11"/>
          </p:nvPr>
        </p:nvSpPr>
        <p:spPr>
          <a:xfrm>
            <a:off x="804672" y="6227064"/>
            <a:ext cx="10588752" cy="320040"/>
          </a:xfrm>
        </p:spPr>
        <p:txBody>
          <a:bodyPr rtlCol="0"/>
          <a:lstStyle>
            <a:lvl1pPr algn="ctr">
              <a:defRPr/>
            </a:lvl1pPr>
          </a:lstStyle>
          <a:p>
            <a:pPr rtl="0"/>
            <a:endParaRPr lang="fr-FR" noProof="0" dirty="0"/>
          </a:p>
        </p:txBody>
      </p:sp>
      <p:sp>
        <p:nvSpPr>
          <p:cNvPr id="6" name="Espace réservé du numéro de diapositive 5"/>
          <p:cNvSpPr>
            <a:spLocks noGrp="1"/>
          </p:cNvSpPr>
          <p:nvPr>
            <p:ph type="sldNum" sz="quarter" idx="12"/>
          </p:nvPr>
        </p:nvSpPr>
        <p:spPr>
          <a:xfrm>
            <a:off x="10469880" y="320040"/>
            <a:ext cx="914400" cy="320040"/>
          </a:xfrm>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e 36"/>
          <p:cNvGrpSpPr/>
          <p:nvPr/>
        </p:nvGrpSpPr>
        <p:grpSpPr>
          <a:xfrm>
            <a:off x="-417513" y="0"/>
            <a:ext cx="12584114" cy="6853238"/>
            <a:chOff x="-417513" y="0"/>
            <a:chExt cx="12584114" cy="6853238"/>
          </a:xfrm>
        </p:grpSpPr>
        <p:sp>
          <p:nvSpPr>
            <p:cNvPr id="38" name="Forme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orme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orme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orme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orme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orme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orme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orme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orme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orme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orme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orme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orme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orme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orme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orme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orme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orme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orme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orme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orme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e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riangle isocè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889000" y="2339669"/>
            <a:ext cx="3500828" cy="2470065"/>
          </a:xfrm>
        </p:spPr>
        <p:txBody>
          <a:bodyPr lIns="91440" tIns="91440" rIns="91440" bIns="91440" rtlCol="0"/>
          <a:lstStyle>
            <a:lvl1pPr>
              <a:defRPr>
                <a:solidFill>
                  <a:srgbClr val="FFFEFF"/>
                </a:solidFill>
              </a:defRPr>
            </a:lvl1pPr>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5120878" y="803187"/>
            <a:ext cx="6269591" cy="2382651"/>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5118447" y="3672162"/>
            <a:ext cx="6272022" cy="2383586"/>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a:xfrm>
            <a:off x="804672" y="320040"/>
            <a:ext cx="3657600" cy="320040"/>
          </a:xfrm>
        </p:spPr>
        <p:txBody>
          <a:bodyPr rtlCol="0"/>
          <a:lstStyle/>
          <a:p>
            <a:pPr rtl="0"/>
            <a:fld id="{04ED60BC-4247-464A-86A2-CF7793F5022A}" type="datetime1">
              <a:rPr lang="fr-FR" noProof="0" smtClean="0"/>
              <a:t>27/04/2020</a:t>
            </a:fld>
            <a:endParaRPr lang="fr-FR" noProof="0" dirty="0"/>
          </a:p>
        </p:txBody>
      </p:sp>
      <p:sp>
        <p:nvSpPr>
          <p:cNvPr id="6" name="Espace réservé au pied de page 5"/>
          <p:cNvSpPr>
            <a:spLocks noGrp="1"/>
          </p:cNvSpPr>
          <p:nvPr>
            <p:ph type="ftr" sz="quarter" idx="11"/>
          </p:nvPr>
        </p:nvSpPr>
        <p:spPr>
          <a:xfrm>
            <a:off x="804672" y="6227064"/>
            <a:ext cx="10588752" cy="320040"/>
          </a:xfrm>
        </p:spPr>
        <p:txBody>
          <a:bodyPr rtlCol="0"/>
          <a:lstStyle/>
          <a:p>
            <a:pPr rtl="0"/>
            <a:endParaRPr lang="fr-FR" noProof="0" dirty="0"/>
          </a:p>
        </p:txBody>
      </p:sp>
      <p:sp>
        <p:nvSpPr>
          <p:cNvPr id="7" name="Espace réservé du numéro de diapositive 6"/>
          <p:cNvSpPr>
            <a:spLocks noGrp="1"/>
          </p:cNvSpPr>
          <p:nvPr>
            <p:ph type="sldNum" sz="quarter" idx="12"/>
          </p:nvPr>
        </p:nvSpPr>
        <p:spPr>
          <a:xfrm>
            <a:off x="10469880" y="320040"/>
            <a:ext cx="914400" cy="320040"/>
          </a:xfrm>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e 38"/>
          <p:cNvGrpSpPr/>
          <p:nvPr/>
        </p:nvGrpSpPr>
        <p:grpSpPr>
          <a:xfrm>
            <a:off x="-417513" y="0"/>
            <a:ext cx="12584114" cy="6853238"/>
            <a:chOff x="-417513" y="0"/>
            <a:chExt cx="12584114" cy="6853238"/>
          </a:xfrm>
        </p:grpSpPr>
        <p:sp>
          <p:nvSpPr>
            <p:cNvPr id="40" name="Forme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orme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orme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orme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orme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orme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orme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orme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orme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orme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orme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orme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orme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orme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orme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orme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orme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orme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orme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orme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orme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e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riangle isocè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889001" y="2363915"/>
            <a:ext cx="3500828" cy="2460497"/>
          </a:xfrm>
        </p:spPr>
        <p:txBody>
          <a:bodyPr lIns="91440" tIns="91440" rIns="91440" bIns="91440" rtlCol="0"/>
          <a:lstStyle>
            <a:lvl1pPr>
              <a:defRPr>
                <a:solidFill>
                  <a:srgbClr val="FFFEFF"/>
                </a:solidFill>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5125137" y="803185"/>
            <a:ext cx="6265088"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4" name="Espace réservé du contenu 3"/>
          <p:cNvSpPr>
            <a:spLocks noGrp="1"/>
          </p:cNvSpPr>
          <p:nvPr>
            <p:ph sz="half" idx="2"/>
          </p:nvPr>
        </p:nvSpPr>
        <p:spPr>
          <a:xfrm>
            <a:off x="5125305" y="1488985"/>
            <a:ext cx="6264350" cy="1696853"/>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5118653" y="3665887"/>
            <a:ext cx="6264414"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6" name="Espace réservé du contenu 5"/>
          <p:cNvSpPr>
            <a:spLocks noGrp="1"/>
          </p:cNvSpPr>
          <p:nvPr>
            <p:ph sz="quarter" idx="4"/>
          </p:nvPr>
        </p:nvSpPr>
        <p:spPr>
          <a:xfrm>
            <a:off x="5118447" y="4351687"/>
            <a:ext cx="6265588" cy="1704060"/>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a:xfrm>
            <a:off x="804672" y="320040"/>
            <a:ext cx="3657600" cy="320040"/>
          </a:xfrm>
        </p:spPr>
        <p:txBody>
          <a:bodyPr rtlCol="0"/>
          <a:lstStyle/>
          <a:p>
            <a:pPr rtl="0"/>
            <a:fld id="{A565FDFF-67A1-41F3-948E-10D0845684B8}" type="datetime1">
              <a:rPr lang="fr-FR" noProof="0" smtClean="0"/>
              <a:t>27/04/2020</a:t>
            </a:fld>
            <a:endParaRPr lang="fr-FR" noProof="0" dirty="0"/>
          </a:p>
        </p:txBody>
      </p:sp>
      <p:sp>
        <p:nvSpPr>
          <p:cNvPr id="8" name="Espace réservé au pied de page 7"/>
          <p:cNvSpPr>
            <a:spLocks noGrp="1"/>
          </p:cNvSpPr>
          <p:nvPr>
            <p:ph type="ftr" sz="quarter" idx="11"/>
          </p:nvPr>
        </p:nvSpPr>
        <p:spPr>
          <a:xfrm>
            <a:off x="804672" y="6227064"/>
            <a:ext cx="10588752" cy="320040"/>
          </a:xfrm>
        </p:spPr>
        <p:txBody>
          <a:bodyPr rtlCol="0"/>
          <a:lstStyle/>
          <a:p>
            <a:pPr rtl="0"/>
            <a:endParaRPr lang="fr-FR" noProof="0" dirty="0"/>
          </a:p>
        </p:txBody>
      </p:sp>
      <p:sp>
        <p:nvSpPr>
          <p:cNvPr id="9" name="Espace réservé du numéro de diapositive 8"/>
          <p:cNvSpPr>
            <a:spLocks noGrp="1"/>
          </p:cNvSpPr>
          <p:nvPr>
            <p:ph type="sldNum" sz="quarter" idx="12"/>
          </p:nvPr>
        </p:nvSpPr>
        <p:spPr>
          <a:xfrm>
            <a:off x="10469880" y="320040"/>
            <a:ext cx="914400" cy="320040"/>
          </a:xfrm>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grpSp>
        <p:nvGrpSpPr>
          <p:cNvPr id="77" name="Groupe 76"/>
          <p:cNvGrpSpPr/>
          <p:nvPr/>
        </p:nvGrpSpPr>
        <p:grpSpPr>
          <a:xfrm>
            <a:off x="-417513" y="0"/>
            <a:ext cx="12584114" cy="6853238"/>
            <a:chOff x="-417513" y="0"/>
            <a:chExt cx="12584114" cy="6853238"/>
          </a:xfrm>
        </p:grpSpPr>
        <p:sp>
          <p:nvSpPr>
            <p:cNvPr id="78" name="Forme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orme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orme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orme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orme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orme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orme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e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e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e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e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e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e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orme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orme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e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orme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orme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e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orme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orme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e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Triangle isocè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888632" y="2349925"/>
            <a:ext cx="3501196" cy="2456442"/>
          </a:xfrm>
        </p:spPr>
        <p:txBody>
          <a:bodyPr rtlCol="0"/>
          <a:lstStyle>
            <a:lvl1pPr>
              <a:defRPr>
                <a:solidFill>
                  <a:srgbClr val="FFFEFF"/>
                </a:solidFill>
              </a:defRPr>
            </a:lvl1pPr>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p>
            <a:pPr rtl="0"/>
            <a:fld id="{9423A139-EB8B-4988-9C91-E71CB5EC0449}" type="datetime1">
              <a:rPr lang="fr-FR" noProof="0" smtClean="0"/>
              <a:t>27/04/2020</a:t>
            </a:fld>
            <a:endParaRPr lang="fr-FR" noProof="0"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04672" y="320040"/>
            <a:ext cx="3657600" cy="320040"/>
          </a:xfrm>
        </p:spPr>
        <p:txBody>
          <a:bodyPr rtlCol="0"/>
          <a:lstStyle/>
          <a:p>
            <a:pPr rtl="0"/>
            <a:fld id="{A79CBC56-3DB1-432F-A25B-3F54583EED3F}" type="datetime1">
              <a:rPr lang="fr-FR" noProof="0" smtClean="0"/>
              <a:t>27/04/2020</a:t>
            </a:fld>
            <a:endParaRPr lang="fr-FR" noProof="0"/>
          </a:p>
        </p:txBody>
      </p:sp>
      <p:sp>
        <p:nvSpPr>
          <p:cNvPr id="3" name="Espace réservé au pied de page 2"/>
          <p:cNvSpPr>
            <a:spLocks noGrp="1"/>
          </p:cNvSpPr>
          <p:nvPr>
            <p:ph type="ftr" sz="quarter" idx="11"/>
          </p:nvPr>
        </p:nvSpPr>
        <p:spPr>
          <a:xfrm>
            <a:off x="804672" y="6227064"/>
            <a:ext cx="10588752" cy="320040"/>
          </a:xfrm>
        </p:spPr>
        <p:txBody>
          <a:bodyPr rtlCol="0"/>
          <a:lstStyle/>
          <a:p>
            <a:pPr rtl="0"/>
            <a:endParaRPr lang="fr-FR" noProof="0"/>
          </a:p>
        </p:txBody>
      </p:sp>
      <p:sp>
        <p:nvSpPr>
          <p:cNvPr id="4" name="Espace réservé du numéro de diapositive 3"/>
          <p:cNvSpPr>
            <a:spLocks noGrp="1"/>
          </p:cNvSpPr>
          <p:nvPr>
            <p:ph type="sldNum" sz="quarter" idx="12"/>
          </p:nvPr>
        </p:nvSpPr>
        <p:spPr>
          <a:xfrm>
            <a:off x="10469880" y="320040"/>
            <a:ext cx="914400" cy="320040"/>
          </a:xfrm>
        </p:spPr>
        <p:txBody>
          <a:bodyPr rtlCol="0"/>
          <a:lstStyle/>
          <a:p>
            <a:pPr rtl="0"/>
            <a:fld id="{6D22F896-40B5-4ADD-8801-0D06FADFA095}" type="slidenum">
              <a:rPr lang="fr-FR" noProof="0" smtClean="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e 73"/>
          <p:cNvGrpSpPr/>
          <p:nvPr/>
        </p:nvGrpSpPr>
        <p:grpSpPr>
          <a:xfrm>
            <a:off x="-417513" y="0"/>
            <a:ext cx="12584114" cy="6853238"/>
            <a:chOff x="-417513" y="0"/>
            <a:chExt cx="12584114" cy="6853238"/>
          </a:xfrm>
        </p:grpSpPr>
        <p:sp>
          <p:nvSpPr>
            <p:cNvPr id="75" name="Forme libre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orme libre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orme libre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orme libre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orme libre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orme libre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orme libre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e libre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e libre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orme libre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e libre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e libre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e libre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e libre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e libre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orme libre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orme libre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orme libre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orme libre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e libre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e libre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e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Triangle isocè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re 1"/>
          <p:cNvSpPr>
            <a:spLocks noGrp="1"/>
          </p:cNvSpPr>
          <p:nvPr>
            <p:ph type="title"/>
          </p:nvPr>
        </p:nvSpPr>
        <p:spPr>
          <a:xfrm>
            <a:off x="888631" y="2352026"/>
            <a:ext cx="3501197" cy="1223298"/>
          </a:xfrm>
        </p:spPr>
        <p:txBody>
          <a:bodyPr bIns="0" rtlCol="0" anchor="b">
            <a:noAutofit/>
          </a:bodyPr>
          <a:lstStyle>
            <a:lvl1pPr algn="ctr">
              <a:defRPr sz="3200">
                <a:solidFill>
                  <a:srgbClr val="FFFEFF"/>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109983" y="802809"/>
            <a:ext cx="6275035" cy="5249940"/>
          </a:xfrm>
        </p:spPr>
        <p:txBody>
          <a:bodyPr rtlCol="0" anchor="ct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888631" y="3580186"/>
            <a:ext cx="3501197" cy="1221164"/>
          </a:xfrm>
        </p:spPr>
        <p:txBody>
          <a:bodyPr rtlCol="0"/>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p>
            <a:pPr rtl="0"/>
            <a:fld id="{F3E04D1A-8327-40F7-8D4E-07AF04CCBA2A}" type="datetime1">
              <a:rPr lang="fr-FR" noProof="0" smtClean="0"/>
              <a:t>27/04/2020</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e 72"/>
          <p:cNvGrpSpPr/>
          <p:nvPr/>
        </p:nvGrpSpPr>
        <p:grpSpPr>
          <a:xfrm>
            <a:off x="-329674" y="-59376"/>
            <a:ext cx="12515851" cy="6923798"/>
            <a:chOff x="-329674" y="-51881"/>
            <a:chExt cx="12515851" cy="6923798"/>
          </a:xfrm>
        </p:grpSpPr>
        <p:sp>
          <p:nvSpPr>
            <p:cNvPr id="81" name="Forme libre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orme libre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orme libre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orme libre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orme libre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orme libre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orme libre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orme libre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orme libre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orme libre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orme libre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orme libre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orme libre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orme libre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orme libre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orme libre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orme libre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orme libre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orme libre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e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riangle isocè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Espace réservé à l’image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2" name="Titre 1"/>
          <p:cNvSpPr>
            <a:spLocks noGrp="1"/>
          </p:cNvSpPr>
          <p:nvPr>
            <p:ph type="title"/>
          </p:nvPr>
        </p:nvSpPr>
        <p:spPr>
          <a:xfrm>
            <a:off x="885443" y="2360255"/>
            <a:ext cx="5776646" cy="1178032"/>
          </a:xfrm>
        </p:spPr>
        <p:txBody>
          <a:bodyPr bIns="0" rtlCol="0" anchor="b">
            <a:normAutofit/>
          </a:bodyPr>
          <a:lstStyle>
            <a:lvl1pPr>
              <a:defRPr sz="3600">
                <a:solidFill>
                  <a:srgbClr val="FFFEFF"/>
                </a:solidFill>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885443" y="3545012"/>
            <a:ext cx="5776646" cy="1274198"/>
          </a:xfrm>
        </p:spPr>
        <p:txBody>
          <a:bodyPr rtlCol="0">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5" name="Espace réservé de la date 4"/>
          <p:cNvSpPr>
            <a:spLocks noGrp="1"/>
          </p:cNvSpPr>
          <p:nvPr>
            <p:ph type="dt" sz="half" idx="10"/>
          </p:nvPr>
        </p:nvSpPr>
        <p:spPr>
          <a:xfrm>
            <a:off x="804672" y="320040"/>
            <a:ext cx="3657600" cy="320040"/>
          </a:xfrm>
        </p:spPr>
        <p:txBody>
          <a:bodyPr rtlCol="0"/>
          <a:lstStyle/>
          <a:p>
            <a:pPr rtl="0"/>
            <a:fld id="{C51FE84B-6ED4-43BA-A7B8-66E5A445816E}" type="datetime1">
              <a:rPr lang="fr-FR" noProof="0" smtClean="0"/>
              <a:t>27/04/2020</a:t>
            </a:fld>
            <a:endParaRPr lang="fr-FR" noProof="0" dirty="0"/>
          </a:p>
        </p:txBody>
      </p:sp>
      <p:sp>
        <p:nvSpPr>
          <p:cNvPr id="6" name="Espace réservé au pied de page 5"/>
          <p:cNvSpPr>
            <a:spLocks noGrp="1"/>
          </p:cNvSpPr>
          <p:nvPr>
            <p:ph type="ftr" sz="quarter" idx="11"/>
          </p:nvPr>
        </p:nvSpPr>
        <p:spPr>
          <a:xfrm>
            <a:off x="804672" y="6227064"/>
            <a:ext cx="5942203" cy="320040"/>
          </a:xfrm>
        </p:spPr>
        <p:txBody>
          <a:bodyPr rtlCol="0"/>
          <a:lstStyle/>
          <a:p>
            <a:pPr rtl="0"/>
            <a:endParaRPr lang="fr-FR" noProof="0" dirty="0"/>
          </a:p>
        </p:txBody>
      </p:sp>
      <p:sp>
        <p:nvSpPr>
          <p:cNvPr id="7" name="Espace réservé du numéro de diapositive 6"/>
          <p:cNvSpPr>
            <a:spLocks noGrp="1"/>
          </p:cNvSpPr>
          <p:nvPr>
            <p:ph type="sldNum" sz="quarter" idx="12"/>
          </p:nvPr>
        </p:nvSpPr>
        <p:spPr>
          <a:xfrm>
            <a:off x="5828377" y="320040"/>
            <a:ext cx="914400" cy="320040"/>
          </a:xfrm>
        </p:spPr>
        <p:txBody>
          <a:bodyPr rtlCol="0"/>
          <a:lstStyle/>
          <a:p>
            <a:pPr rtl="0"/>
            <a:fld id="{6D22F896-40B5-4ADD-8801-0D06FADFA095}" type="slidenum">
              <a:rPr lang="fr-FR" noProof="0" smtClean="0"/>
              <a:t>‹N°›</a:t>
            </a:fld>
            <a:endParaRPr lang="fr-F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rtl="0"/>
            <a:fld id="{11B38EA4-E485-4D12-A20C-372CBC93B782}" type="datetime1">
              <a:rPr lang="fr-FR" noProof="0" smtClean="0"/>
              <a:t>27/04/2020</a:t>
            </a:fld>
            <a:endParaRPr lang="fr-FR" noProof="0"/>
          </a:p>
        </p:txBody>
      </p:sp>
      <p:sp>
        <p:nvSpPr>
          <p:cNvPr id="5" name="Espace réservé du pied de page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6D22F896-40B5-4ADD-8801-0D06FADFA095}" type="slidenum">
              <a:rPr lang="fr-FR" noProof="0" smtClean="0"/>
              <a:pPr rtl="0"/>
              <a:t>‹N°›</a:t>
            </a:fld>
            <a:endParaRPr lang="fr-F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gate.ngo/covid-19-resources"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fr.sputniknews.com/insolite/202003301043428566-les-homosexuels-sont-la-cause-de-lepidemie-de-covid-19-affirme-un-conseiller-aupres-du-cabinet-de/"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unaids.org/en/resources/presscentre/pressreleaseandstatementarchive/2020/april/20200427_lgbti-covid?utm_source=UNAIDS+Newsletter&amp;utm_campaign=856a2c0774-20200427_PR_UNAIDS_and_MPact&amp;utm_medium=email&amp;utm_term=0_e7a6256e25-856a2c0774-114149409" TargetMode="External"/><Relationship Id="rId4" Type="http://schemas.openxmlformats.org/officeDocument/2006/relationships/hyperlink" Target="https://www.hrw.org/news/2020/04/03/uganda-lgbt-shelter-residents-arrested-covid-19-pre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nvGrpSpPr>
          <p:cNvPr id="13" name="Groupe 12">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orme libre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orme libre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orme libre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orme libre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orme libre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orme libre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orme libre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orme libre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orme libre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orme libre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orme libre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orme libre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orme libre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orme libre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orme libre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orme libre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orme libre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orme libre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orme libre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4" name="Forme libre : Forme 33">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dirty="0"/>
          </a:p>
        </p:txBody>
      </p:sp>
      <p:sp>
        <p:nvSpPr>
          <p:cNvPr id="36" name="Ovale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F80081FE-3187-4184-98D0-CDC8A7E59A97}"/>
              </a:ext>
            </a:extLst>
          </p:cNvPr>
          <p:cNvSpPr>
            <a:spLocks noGrp="1"/>
          </p:cNvSpPr>
          <p:nvPr>
            <p:ph type="ctrTitle"/>
          </p:nvPr>
        </p:nvSpPr>
        <p:spPr>
          <a:xfrm>
            <a:off x="2616277" y="2061838"/>
            <a:ext cx="6959446" cy="1662475"/>
          </a:xfrm>
        </p:spPr>
        <p:txBody>
          <a:bodyPr rtlCol="0">
            <a:normAutofit/>
          </a:bodyPr>
          <a:lstStyle/>
          <a:p>
            <a:r>
              <a:rPr lang="fr-FR" sz="3600" dirty="0"/>
              <a:t>Prise en compte  du genre et des droits humains dans la lutte contre le COVID-19: le cas des LGBTI</a:t>
            </a:r>
          </a:p>
        </p:txBody>
      </p:sp>
      <p:sp>
        <p:nvSpPr>
          <p:cNvPr id="3" name="Sous-titre 2">
            <a:extLst>
              <a:ext uri="{FF2B5EF4-FFF2-40B4-BE49-F238E27FC236}">
                <a16:creationId xmlns:a16="http://schemas.microsoft.com/office/drawing/2014/main" id="{F8B0D1D1-624A-4AF5-B57E-100CDFEEA580}"/>
              </a:ext>
            </a:extLst>
          </p:cNvPr>
          <p:cNvSpPr>
            <a:spLocks noGrp="1"/>
          </p:cNvSpPr>
          <p:nvPr>
            <p:ph type="subTitle" idx="1"/>
          </p:nvPr>
        </p:nvSpPr>
        <p:spPr>
          <a:xfrm>
            <a:off x="3698617" y="4121834"/>
            <a:ext cx="4890023" cy="1094718"/>
          </a:xfrm>
        </p:spPr>
        <p:txBody>
          <a:bodyPr rtlCol="0">
            <a:normAutofit lnSpcReduction="10000"/>
          </a:bodyPr>
          <a:lstStyle/>
          <a:p>
            <a:pPr rtl="0"/>
            <a:r>
              <a:rPr lang="fr-FR" sz="2000" dirty="0"/>
              <a:t>Serge DOUOMONG YOTTA</a:t>
            </a:r>
          </a:p>
          <a:p>
            <a:pPr rtl="0"/>
            <a:r>
              <a:rPr lang="fr-FR" sz="2000" dirty="0"/>
              <a:t>Affirmative Action</a:t>
            </a:r>
          </a:p>
          <a:p>
            <a:pPr rtl="0"/>
            <a:r>
              <a:rPr lang="fr-FR" sz="1300" dirty="0"/>
              <a:t>Cameroun, Avril 2020</a:t>
            </a:r>
          </a:p>
        </p:txBody>
      </p:sp>
      <p:sp>
        <p:nvSpPr>
          <p:cNvPr id="4" name="Rectangle 3"/>
          <p:cNvSpPr/>
          <p:nvPr/>
        </p:nvSpPr>
        <p:spPr>
          <a:xfrm>
            <a:off x="8268724" y="6382247"/>
            <a:ext cx="3285130" cy="276999"/>
          </a:xfrm>
          <a:prstGeom prst="rect">
            <a:avLst/>
          </a:prstGeom>
        </p:spPr>
        <p:txBody>
          <a:bodyPr wrap="none">
            <a:spAutoFit/>
          </a:bodyPr>
          <a:lstStyle/>
          <a:p>
            <a:pPr algn="ctr"/>
            <a:r>
              <a:rPr lang="en-US" sz="1200" b="1" i="1" dirty="0">
                <a:latin typeface="Zilla Slab"/>
              </a:rPr>
              <a:t>‘There’s Always a Rainbow After the Rain.’</a:t>
            </a:r>
            <a:endParaRPr lang="en-US" sz="1200" b="1" i="1" dirty="0">
              <a:effectLst/>
              <a:latin typeface="Zilla Slab"/>
            </a:endParaRPr>
          </a:p>
        </p:txBody>
      </p:sp>
    </p:spTree>
    <p:extLst>
      <p:ext uri="{BB962C8B-B14F-4D97-AF65-F5344CB8AC3E}">
        <p14:creationId xmlns:p14="http://schemas.microsoft.com/office/powerpoint/2010/main" val="163064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Opportunités de financement pour les OSC LGBT</a:t>
            </a:r>
            <a:br>
              <a:rPr lang="fr-FR" dirty="0"/>
            </a:br>
            <a:endParaRPr lang="fr-FR" dirty="0"/>
          </a:p>
        </p:txBody>
      </p:sp>
      <p:pic>
        <p:nvPicPr>
          <p:cNvPr id="4" name="Image 3"/>
          <p:cNvPicPr/>
          <p:nvPr/>
        </p:nvPicPr>
        <p:blipFill rotWithShape="1">
          <a:blip r:embed="rId2"/>
          <a:srcRect t="23525" r="35681" b="26485"/>
          <a:stretch/>
        </p:blipFill>
        <p:spPr bwMode="auto">
          <a:xfrm>
            <a:off x="4674461" y="0"/>
            <a:ext cx="3705225" cy="1619250"/>
          </a:xfrm>
          <a:prstGeom prst="rect">
            <a:avLst/>
          </a:prstGeom>
          <a:ln>
            <a:noFill/>
          </a:ln>
          <a:extLst>
            <a:ext uri="{53640926-AAD7-44D8-BBD7-CCE9431645EC}">
              <a14:shadowObscured xmlns:a14="http://schemas.microsoft.com/office/drawing/2010/main"/>
            </a:ext>
          </a:extLst>
        </p:spPr>
      </p:pic>
      <p:pic>
        <p:nvPicPr>
          <p:cNvPr id="5" name="Image 4"/>
          <p:cNvPicPr/>
          <p:nvPr/>
        </p:nvPicPr>
        <p:blipFill rotWithShape="1">
          <a:blip r:embed="rId3"/>
          <a:srcRect l="3141" t="15585" r="36342" b="38248"/>
          <a:stretch/>
        </p:blipFill>
        <p:spPr bwMode="auto">
          <a:xfrm>
            <a:off x="4783998" y="2082721"/>
            <a:ext cx="3486150" cy="1495425"/>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4"/>
          <a:srcRect l="2811" t="15585" r="36342" b="42953"/>
          <a:stretch/>
        </p:blipFill>
        <p:spPr bwMode="auto">
          <a:xfrm>
            <a:off x="4783998" y="3933144"/>
            <a:ext cx="3505200" cy="1343025"/>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5"/>
          <a:srcRect l="3142" t="28230" r="36508" b="32954"/>
          <a:stretch/>
        </p:blipFill>
        <p:spPr bwMode="auto">
          <a:xfrm>
            <a:off x="8568745" y="2082721"/>
            <a:ext cx="3476625" cy="1495425"/>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6271338" y="5772977"/>
            <a:ext cx="4035720" cy="369332"/>
          </a:xfrm>
          <a:prstGeom prst="rect">
            <a:avLst/>
          </a:prstGeom>
        </p:spPr>
        <p:txBody>
          <a:bodyPr wrap="none">
            <a:spAutoFit/>
          </a:bodyPr>
          <a:lstStyle/>
          <a:p>
            <a:r>
              <a:rPr lang="fr-FR" dirty="0">
                <a:hlinkClick r:id="rId6"/>
              </a:rPr>
              <a:t>https://gate.ngo/covid-19-resources</a:t>
            </a:r>
            <a:endParaRPr lang="fr-FR" dirty="0"/>
          </a:p>
        </p:txBody>
      </p:sp>
    </p:spTree>
    <p:extLst>
      <p:ext uri="{BB962C8B-B14F-4D97-AF65-F5344CB8AC3E}">
        <p14:creationId xmlns:p14="http://schemas.microsoft.com/office/powerpoint/2010/main" val="335783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srcRect l="30887" r="30887"/>
          <a:stretch>
            <a:fillRect/>
          </a:stretch>
        </p:blipFill>
        <p:spPr>
          <a:prstGeom prst="rect">
            <a:avLst/>
          </a:prstGeom>
        </p:spPr>
      </p:pic>
      <p:sp>
        <p:nvSpPr>
          <p:cNvPr id="3" name="Titre 2"/>
          <p:cNvSpPr>
            <a:spLocks noGrp="1"/>
          </p:cNvSpPr>
          <p:nvPr>
            <p:ph type="title"/>
          </p:nvPr>
        </p:nvSpPr>
        <p:spPr/>
        <p:txBody>
          <a:bodyPr/>
          <a:lstStyle/>
          <a:p>
            <a:r>
              <a:rPr lang="fr-FR" dirty="0"/>
              <a:t>Merci pour votre attention</a:t>
            </a:r>
          </a:p>
        </p:txBody>
      </p:sp>
      <p:sp>
        <p:nvSpPr>
          <p:cNvPr id="4" name="Espace réservé du texte 3"/>
          <p:cNvSpPr>
            <a:spLocks noGrp="1"/>
          </p:cNvSpPr>
          <p:nvPr>
            <p:ph type="body" sz="half" idx="2"/>
          </p:nvPr>
        </p:nvSpPr>
        <p:spPr>
          <a:xfrm>
            <a:off x="885443" y="3829050"/>
            <a:ext cx="5776646" cy="990159"/>
          </a:xfrm>
        </p:spPr>
        <p:txBody>
          <a:bodyPr/>
          <a:lstStyle/>
          <a:p>
            <a:r>
              <a:rPr lang="fr-FR" dirty="0"/>
              <a:t>s.douomong@affirmativeact.org</a:t>
            </a:r>
          </a:p>
          <a:p>
            <a:r>
              <a:rPr lang="fr-FR" sz="1200" dirty="0"/>
              <a:t>+(237) 694 75 22 08</a:t>
            </a:r>
          </a:p>
        </p:txBody>
      </p:sp>
      <p:sp>
        <p:nvSpPr>
          <p:cNvPr id="6" name="Rectangle à coins arrondis 5"/>
          <p:cNvSpPr/>
          <p:nvPr/>
        </p:nvSpPr>
        <p:spPr>
          <a:xfrm>
            <a:off x="8098971" y="6387737"/>
            <a:ext cx="3827417" cy="37882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i="1" dirty="0">
                <a:ln w="0"/>
                <a:solidFill>
                  <a:schemeClr val="accent1"/>
                </a:solidFill>
                <a:effectLst>
                  <a:outerShdw blurRad="38100" dist="25400" dir="5400000" algn="ctr" rotWithShape="0">
                    <a:srgbClr val="6E747A">
                      <a:alpha val="43000"/>
                    </a:srgbClr>
                  </a:outerShdw>
                </a:effectLst>
              </a:rPr>
              <a:t>Hommage à Lorena BORJAS, Activiste </a:t>
            </a:r>
            <a:r>
              <a:rPr lang="fr-FR" sz="1200" i="1" dirty="0" err="1">
                <a:ln w="0"/>
                <a:solidFill>
                  <a:schemeClr val="accent1"/>
                </a:solidFill>
                <a:effectLst>
                  <a:outerShdw blurRad="38100" dist="25400" dir="5400000" algn="ctr" rotWithShape="0">
                    <a:srgbClr val="6E747A">
                      <a:alpha val="43000"/>
                    </a:srgbClr>
                  </a:outerShdw>
                </a:effectLst>
              </a:rPr>
              <a:t>trans</a:t>
            </a:r>
            <a:r>
              <a:rPr lang="fr-FR" sz="1200" i="1" dirty="0">
                <a:ln w="0"/>
                <a:solidFill>
                  <a:schemeClr val="accent1"/>
                </a:solidFill>
                <a:effectLst>
                  <a:outerShdw blurRad="38100" dist="25400" dir="5400000" algn="ctr" rotWithShape="0">
                    <a:srgbClr val="6E747A">
                      <a:alpha val="43000"/>
                    </a:srgbClr>
                  </a:outerShdw>
                </a:effectLst>
              </a:rPr>
              <a:t> décédée du Covid19</a:t>
            </a:r>
          </a:p>
        </p:txBody>
      </p:sp>
    </p:spTree>
    <p:extLst>
      <p:ext uri="{BB962C8B-B14F-4D97-AF65-F5344CB8AC3E}">
        <p14:creationId xmlns:p14="http://schemas.microsoft.com/office/powerpoint/2010/main" val="390183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Ovale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useBgFill="1">
        <p:nvSpPr>
          <p:cNvPr id="12" name="Forme libre : Form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p>
        </p:txBody>
      </p:sp>
      <p:sp>
        <p:nvSpPr>
          <p:cNvPr id="2" name="Titre 1">
            <a:extLst>
              <a:ext uri="{FF2B5EF4-FFF2-40B4-BE49-F238E27FC236}">
                <a16:creationId xmlns:a16="http://schemas.microsoft.com/office/drawing/2014/main" id="{83CC07D1-29E1-4AA8-B207-C6F2C032646E}"/>
              </a:ext>
            </a:extLst>
          </p:cNvPr>
          <p:cNvSpPr>
            <a:spLocks noGrp="1"/>
          </p:cNvSpPr>
          <p:nvPr>
            <p:ph type="title"/>
          </p:nvPr>
        </p:nvSpPr>
        <p:spPr>
          <a:xfrm>
            <a:off x="807720" y="2349925"/>
            <a:ext cx="2441894" cy="2456442"/>
          </a:xfrm>
        </p:spPr>
        <p:txBody>
          <a:bodyPr rtlCol="0">
            <a:normAutofit/>
          </a:bodyPr>
          <a:lstStyle/>
          <a:p>
            <a:pPr algn="l"/>
            <a:r>
              <a:rPr lang="fr-FR" sz="3200" dirty="0"/>
              <a:t>Sommaire</a:t>
            </a:r>
          </a:p>
        </p:txBody>
      </p:sp>
      <p:sp>
        <p:nvSpPr>
          <p:cNvPr id="3" name="Espace réservé du contenu 2">
            <a:extLst>
              <a:ext uri="{FF2B5EF4-FFF2-40B4-BE49-F238E27FC236}">
                <a16:creationId xmlns:a16="http://schemas.microsoft.com/office/drawing/2014/main" id="{48D2DA24-C5D0-44B5-9011-43E7FEA59CC9}"/>
              </a:ext>
            </a:extLst>
          </p:cNvPr>
          <p:cNvSpPr>
            <a:spLocks noGrp="1"/>
          </p:cNvSpPr>
          <p:nvPr>
            <p:ph idx="1"/>
          </p:nvPr>
        </p:nvSpPr>
        <p:spPr>
          <a:xfrm>
            <a:off x="4846319" y="1111249"/>
            <a:ext cx="6554001" cy="4635503"/>
          </a:xfrm>
        </p:spPr>
        <p:txBody>
          <a:bodyPr rtlCol="0">
            <a:normAutofit/>
          </a:bodyPr>
          <a:lstStyle/>
          <a:p>
            <a:pPr rtl="0"/>
            <a:r>
              <a:rPr lang="fr-FR" dirty="0"/>
              <a:t>COVID – 19 chez les LGBTI</a:t>
            </a:r>
          </a:p>
          <a:p>
            <a:pPr rtl="0"/>
            <a:endParaRPr lang="fr-FR" dirty="0"/>
          </a:p>
          <a:p>
            <a:pPr rtl="0"/>
            <a:r>
              <a:rPr lang="fr-FR" dirty="0"/>
              <a:t>Actions spécifiques en cours</a:t>
            </a:r>
          </a:p>
          <a:p>
            <a:pPr rtl="0"/>
            <a:endParaRPr lang="fr-FR" dirty="0"/>
          </a:p>
          <a:p>
            <a:pPr rtl="0"/>
            <a:r>
              <a:rPr lang="fr-FR" dirty="0"/>
              <a:t>Recommandations et opportunités</a:t>
            </a:r>
          </a:p>
        </p:txBody>
      </p:sp>
    </p:spTree>
    <p:extLst>
      <p:ext uri="{BB962C8B-B14F-4D97-AF65-F5344CB8AC3E}">
        <p14:creationId xmlns:p14="http://schemas.microsoft.com/office/powerpoint/2010/main" val="225479697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COVID – 19 chez les LGBTI</a:t>
            </a:r>
            <a:br>
              <a:rPr lang="fr-FR" dirty="0"/>
            </a:br>
            <a:endParaRPr lang="fr-FR" dirty="0"/>
          </a:p>
        </p:txBody>
      </p:sp>
      <p:sp>
        <p:nvSpPr>
          <p:cNvPr id="3" name="Espace réservé du contenu 2"/>
          <p:cNvSpPr>
            <a:spLocks noGrp="1"/>
          </p:cNvSpPr>
          <p:nvPr>
            <p:ph idx="1"/>
          </p:nvPr>
        </p:nvSpPr>
        <p:spPr>
          <a:xfrm>
            <a:off x="5118448" y="803186"/>
            <a:ext cx="5266524" cy="5248622"/>
          </a:xfrm>
        </p:spPr>
        <p:txBody>
          <a:bodyPr/>
          <a:lstStyle/>
          <a:p>
            <a:r>
              <a:rPr lang="fr-FR" dirty="0"/>
              <a:t>Accès aux services de soins de santé</a:t>
            </a:r>
          </a:p>
          <a:p>
            <a:r>
              <a:rPr lang="fr-FR" dirty="0"/>
              <a:t>Communication autour du COVID-19 </a:t>
            </a:r>
          </a:p>
          <a:p>
            <a:r>
              <a:rPr lang="fr-FR" dirty="0"/>
              <a:t>Stigmatisation et discrimination</a:t>
            </a:r>
          </a:p>
          <a:p>
            <a:r>
              <a:rPr lang="fr-FR" dirty="0"/>
              <a:t>Violence basée sur l’ orientation sexuelle et l’identité de genre</a:t>
            </a:r>
          </a:p>
          <a:p>
            <a:r>
              <a:rPr lang="fr-FR" dirty="0"/>
              <a:t>Accès au travail</a:t>
            </a:r>
          </a:p>
        </p:txBody>
      </p:sp>
    </p:spTree>
    <p:extLst>
      <p:ext uri="{BB962C8B-B14F-4D97-AF65-F5344CB8AC3E}">
        <p14:creationId xmlns:p14="http://schemas.microsoft.com/office/powerpoint/2010/main" val="354309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13509" y="222071"/>
            <a:ext cx="5590901" cy="2181496"/>
          </a:xfrm>
          <a:prstGeom prst="rect">
            <a:avLst/>
          </a:prstGeom>
          <a:ln>
            <a:solidFill>
              <a:srgbClr val="FF0000"/>
            </a:solidFill>
          </a:ln>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Accès aux services de soins de santé</a:t>
            </a:r>
          </a:p>
          <a:p>
            <a:pPr>
              <a:buFont typeface="Courier New" panose="02070309020205020404" pitchFamily="49" charset="0"/>
              <a:buChar char="o"/>
            </a:pPr>
            <a:r>
              <a:rPr lang="fr-FR" dirty="0"/>
              <a:t>Compte tenu des systèmes de santé surchargés, le traitement des personnes LGBTI (dépistage VIH, services de santé sexuelle ou traitement hormonal pour les personnes </a:t>
            </a:r>
            <a:r>
              <a:rPr lang="fr-FR" dirty="0" err="1"/>
              <a:t>trans</a:t>
            </a:r>
            <a:r>
              <a:rPr lang="fr-FR" dirty="0"/>
              <a:t>) peut être </a:t>
            </a:r>
            <a:r>
              <a:rPr lang="fr-FR" i="1" dirty="0" err="1"/>
              <a:t>dépriorisé</a:t>
            </a:r>
            <a:r>
              <a:rPr lang="fr-FR" dirty="0"/>
              <a:t>.</a:t>
            </a:r>
          </a:p>
          <a:p>
            <a:pPr>
              <a:buFont typeface="Courier New" panose="02070309020205020404" pitchFamily="49" charset="0"/>
              <a:buChar char="o"/>
            </a:pPr>
            <a:r>
              <a:rPr lang="fr-FR" dirty="0"/>
              <a:t>Les hots spots étant fermés, les lieux de rencontre habituels se convertissent en espaces clos difficiles d’accès pour la provision de soins de prévention du VIH chez les HSH et les </a:t>
            </a:r>
            <a:r>
              <a:rPr lang="fr-FR" dirty="0" err="1"/>
              <a:t>trans</a:t>
            </a:r>
            <a:endParaRPr lang="fr-FR" dirty="0"/>
          </a:p>
          <a:p>
            <a:pPr marL="0" indent="0">
              <a:buNone/>
            </a:pPr>
            <a:r>
              <a:rPr lang="fr-FR" dirty="0"/>
              <a:t> </a:t>
            </a:r>
          </a:p>
          <a:p>
            <a:pPr marL="0" indent="0">
              <a:buNone/>
            </a:pPr>
            <a:endParaRPr lang="fr-FR" dirty="0"/>
          </a:p>
        </p:txBody>
      </p:sp>
      <p:sp>
        <p:nvSpPr>
          <p:cNvPr id="3" name="Espace réservé du contenu 2"/>
          <p:cNvSpPr txBox="1">
            <a:spLocks/>
          </p:cNvSpPr>
          <p:nvPr/>
        </p:nvSpPr>
        <p:spPr>
          <a:xfrm>
            <a:off x="6309360" y="248194"/>
            <a:ext cx="5603964" cy="2207623"/>
          </a:xfrm>
          <a:prstGeom prst="rect">
            <a:avLst/>
          </a:prstGeom>
          <a:ln>
            <a:solidFill>
              <a:schemeClr val="tx1"/>
            </a:solidFill>
          </a:ln>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Communication autour du COVID-19</a:t>
            </a:r>
          </a:p>
          <a:p>
            <a:pPr>
              <a:buFont typeface="Courier New" panose="02070309020205020404" pitchFamily="49" charset="0"/>
              <a:buChar char="o"/>
            </a:pPr>
            <a:r>
              <a:rPr lang="fr-FR" dirty="0"/>
              <a:t>Les LGBTI : à l’origine du COVID 19</a:t>
            </a:r>
          </a:p>
          <a:p>
            <a:pPr>
              <a:buFont typeface="Courier New" panose="02070309020205020404" pitchFamily="49" charset="0"/>
              <a:buChar char="o"/>
            </a:pPr>
            <a:r>
              <a:rPr lang="fr-FR" dirty="0"/>
              <a:t>L’invisibilité et des LGBTI : messages de prévention du covid-19 centrés sur la population générale </a:t>
            </a:r>
          </a:p>
          <a:p>
            <a:pPr>
              <a:buFont typeface="Courier New" panose="02070309020205020404" pitchFamily="49" charset="0"/>
              <a:buChar char="o"/>
            </a:pPr>
            <a:endParaRPr lang="fr-FR" dirty="0"/>
          </a:p>
          <a:p>
            <a:pPr marL="0" indent="0">
              <a:buNone/>
            </a:pPr>
            <a:endParaRPr lang="fr-FR" dirty="0"/>
          </a:p>
        </p:txBody>
      </p:sp>
      <p:pic>
        <p:nvPicPr>
          <p:cNvPr id="4" name="Image 3"/>
          <p:cNvPicPr/>
          <p:nvPr/>
        </p:nvPicPr>
        <p:blipFill rotWithShape="1">
          <a:blip r:embed="rId2"/>
          <a:srcRect l="30423" t="23819" r="22288" b="5019"/>
          <a:stretch/>
        </p:blipFill>
        <p:spPr bwMode="auto">
          <a:xfrm>
            <a:off x="7309574" y="2591480"/>
            <a:ext cx="4603750" cy="3895725"/>
          </a:xfrm>
          <a:prstGeom prst="rect">
            <a:avLst/>
          </a:prstGeom>
          <a:ln>
            <a:noFill/>
          </a:ln>
          <a:extLst>
            <a:ext uri="{53640926-AAD7-44D8-BBD7-CCE9431645EC}">
              <a14:shadowObscured xmlns:a14="http://schemas.microsoft.com/office/drawing/2010/main"/>
            </a:ext>
          </a:extLst>
        </p:spPr>
      </p:pic>
      <p:pic>
        <p:nvPicPr>
          <p:cNvPr id="6" name="Image 5" descr="Coronavirus / Covid19 - les gestes barrière - ac-reims.fr"/>
          <p:cNvPicPr/>
          <p:nvPr/>
        </p:nvPicPr>
        <p:blipFill rotWithShape="1">
          <a:blip r:embed="rId3">
            <a:extLst>
              <a:ext uri="{28A0092B-C50C-407E-A947-70E740481C1C}">
                <a14:useLocalDpi xmlns:a14="http://schemas.microsoft.com/office/drawing/2010/main" val="0"/>
              </a:ext>
            </a:extLst>
          </a:blip>
          <a:srcRect l="9259" t="16090" r="4897" b="20636"/>
          <a:stretch/>
        </p:blipFill>
        <p:spPr bwMode="auto">
          <a:xfrm>
            <a:off x="444137" y="2591480"/>
            <a:ext cx="6647497" cy="3895724"/>
          </a:xfrm>
          <a:prstGeom prst="rect">
            <a:avLst/>
          </a:prstGeom>
          <a:noFill/>
          <a:ln>
            <a:noFill/>
          </a:ln>
          <a:extLst>
            <a:ext uri="{53640926-AAD7-44D8-BBD7-CCE9431645EC}">
              <a14:shadowObscured xmlns:a14="http://schemas.microsoft.com/office/drawing/2010/main"/>
            </a:ext>
          </a:extLst>
        </p:spPr>
      </p:pic>
      <p:pic>
        <p:nvPicPr>
          <p:cNvPr id="7" name="Image 6"/>
          <p:cNvPicPr>
            <a:picLocks noChangeAspect="1"/>
          </p:cNvPicPr>
          <p:nvPr/>
        </p:nvPicPr>
        <p:blipFill>
          <a:blip r:embed="rId4"/>
          <a:stretch>
            <a:fillRect/>
          </a:stretch>
        </p:blipFill>
        <p:spPr>
          <a:xfrm>
            <a:off x="444137" y="2591480"/>
            <a:ext cx="646232" cy="646232"/>
          </a:xfrm>
          <a:prstGeom prst="rect">
            <a:avLst/>
          </a:prstGeom>
        </p:spPr>
      </p:pic>
      <p:pic>
        <p:nvPicPr>
          <p:cNvPr id="8" name="Image 7"/>
          <p:cNvPicPr>
            <a:picLocks noChangeAspect="1"/>
          </p:cNvPicPr>
          <p:nvPr/>
        </p:nvPicPr>
        <p:blipFill>
          <a:blip r:embed="rId4"/>
          <a:stretch>
            <a:fillRect/>
          </a:stretch>
        </p:blipFill>
        <p:spPr>
          <a:xfrm>
            <a:off x="11267092" y="5840972"/>
            <a:ext cx="646232" cy="646232"/>
          </a:xfrm>
          <a:prstGeom prst="rect">
            <a:avLst/>
          </a:prstGeom>
        </p:spPr>
      </p:pic>
      <p:sp>
        <p:nvSpPr>
          <p:cNvPr id="9" name="Rectangle 8"/>
          <p:cNvSpPr/>
          <p:nvPr/>
        </p:nvSpPr>
        <p:spPr>
          <a:xfrm>
            <a:off x="6309360" y="6459673"/>
            <a:ext cx="6096000" cy="430887"/>
          </a:xfrm>
          <a:prstGeom prst="rect">
            <a:avLst/>
          </a:prstGeom>
        </p:spPr>
        <p:txBody>
          <a:bodyPr>
            <a:spAutoFit/>
          </a:bodyPr>
          <a:lstStyle/>
          <a:p>
            <a:r>
              <a:rPr lang="fr-FR" sz="1100" dirty="0">
                <a:hlinkClick r:id="rId5"/>
              </a:rPr>
              <a:t>https://fr.sputniknews.com/insolite/202003301043428566-les-homosexuels-sont-la-cause-de-lepidemie-de-covid-19-affirme-un-conseiller-aupres-du-cabinet-de/</a:t>
            </a:r>
            <a:endParaRPr lang="fr-FR" sz="1100" dirty="0"/>
          </a:p>
        </p:txBody>
      </p:sp>
    </p:spTree>
    <p:extLst>
      <p:ext uri="{BB962C8B-B14F-4D97-AF65-F5344CB8AC3E}">
        <p14:creationId xmlns:p14="http://schemas.microsoft.com/office/powerpoint/2010/main" val="28110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13508" y="222071"/>
            <a:ext cx="5590901" cy="2181496"/>
          </a:xfrm>
          <a:prstGeom prst="rect">
            <a:avLst/>
          </a:prstGeom>
          <a:ln>
            <a:solidFill>
              <a:srgbClr val="FF0000"/>
            </a:solidFill>
          </a:ln>
        </p:spPr>
        <p:txBody>
          <a:bodyPr>
            <a:normAutofit fontScale="850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Stigmatisation et discrimination </a:t>
            </a:r>
            <a:endParaRPr lang="fr-FR" dirty="0"/>
          </a:p>
          <a:p>
            <a:pPr>
              <a:buFont typeface="Courier New" panose="02070309020205020404" pitchFamily="49" charset="0"/>
              <a:buChar char="o"/>
            </a:pPr>
            <a:r>
              <a:rPr lang="fr-FR" dirty="0"/>
              <a:t> Arrestations arbitraires dans les lieux de refuge LGBTI pour raison de non respect du nombre autorisé de rassemblement</a:t>
            </a:r>
          </a:p>
          <a:p>
            <a:pPr>
              <a:buFont typeface="Courier New" panose="02070309020205020404" pitchFamily="49" charset="0"/>
              <a:buChar char="o"/>
            </a:pPr>
            <a:r>
              <a:rPr lang="fr-FR" dirty="0"/>
              <a:t>Des lois anti gay aux lois anti </a:t>
            </a:r>
            <a:r>
              <a:rPr lang="fr-FR" dirty="0" err="1"/>
              <a:t>sextos</a:t>
            </a:r>
            <a:r>
              <a:rPr lang="fr-FR" dirty="0"/>
              <a:t> </a:t>
            </a:r>
          </a:p>
          <a:p>
            <a:pPr>
              <a:buFont typeface="Courier New" panose="02070309020205020404" pitchFamily="49" charset="0"/>
              <a:buChar char="o"/>
            </a:pPr>
            <a:r>
              <a:rPr lang="fr-FR" dirty="0"/>
              <a:t>Poids de la triple stigmatisation : (LGBTI+VIH+Covid19)</a:t>
            </a:r>
          </a:p>
          <a:p>
            <a:pPr marL="0" indent="0">
              <a:buNone/>
            </a:pPr>
            <a:endParaRPr lang="fr-FR" dirty="0"/>
          </a:p>
        </p:txBody>
      </p:sp>
      <p:sp>
        <p:nvSpPr>
          <p:cNvPr id="3" name="Espace réservé du contenu 2"/>
          <p:cNvSpPr txBox="1">
            <a:spLocks/>
          </p:cNvSpPr>
          <p:nvPr/>
        </p:nvSpPr>
        <p:spPr>
          <a:xfrm>
            <a:off x="6309360" y="248194"/>
            <a:ext cx="5603964" cy="2155373"/>
          </a:xfrm>
          <a:prstGeom prst="rect">
            <a:avLst/>
          </a:prstGeom>
          <a:ln>
            <a:solidFill>
              <a:schemeClr val="tx1"/>
            </a:solidFill>
          </a:ln>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Violence basée sur l’ orientation sexuelle et l’identité de genre &amp; accès au travail</a:t>
            </a:r>
          </a:p>
          <a:p>
            <a:pPr>
              <a:buFont typeface="Courier New" panose="02070309020205020404" pitchFamily="49" charset="0"/>
              <a:buChar char="o"/>
            </a:pPr>
            <a:r>
              <a:rPr lang="fr-FR" dirty="0"/>
              <a:t>A cause des couvre-feux, de nombreux  gays, lesbiennes et </a:t>
            </a:r>
            <a:r>
              <a:rPr lang="fr-FR" dirty="0" err="1"/>
              <a:t>trans</a:t>
            </a:r>
            <a:r>
              <a:rPr lang="fr-FR" dirty="0"/>
              <a:t> sont confinés dans des environnements hostiles avec des membres de la famille ou des </a:t>
            </a:r>
            <a:r>
              <a:rPr lang="fr-FR" dirty="0" err="1"/>
              <a:t>co</a:t>
            </a:r>
            <a:r>
              <a:rPr lang="fr-FR" dirty="0"/>
              <a:t>-habitants sans soutien. Cela peut augmenter leur exposition à la violence, ainsi que leur anxiété et la dépression</a:t>
            </a:r>
          </a:p>
          <a:p>
            <a:pPr>
              <a:buFont typeface="Courier New" panose="02070309020205020404" pitchFamily="49" charset="0"/>
              <a:buChar char="o"/>
            </a:pPr>
            <a:r>
              <a:rPr lang="fr-FR" dirty="0"/>
              <a:t>A cause des couvre feux, plusieurs femmes </a:t>
            </a:r>
            <a:r>
              <a:rPr lang="fr-FR" dirty="0" err="1"/>
              <a:t>trans</a:t>
            </a:r>
            <a:r>
              <a:rPr lang="fr-FR" dirty="0"/>
              <a:t> travailleuses de sexe se retrouvent sans emploi et en situation de précarité</a:t>
            </a:r>
          </a:p>
          <a:p>
            <a:pPr>
              <a:buFont typeface="Courier New" panose="02070309020205020404" pitchFamily="49" charset="0"/>
              <a:buChar char="o"/>
            </a:pPr>
            <a:endParaRPr lang="fr-FR" dirty="0"/>
          </a:p>
          <a:p>
            <a:pPr marL="0" indent="0">
              <a:buNone/>
            </a:pPr>
            <a:endParaRPr lang="fr-FR" dirty="0"/>
          </a:p>
        </p:txBody>
      </p:sp>
      <p:pic>
        <p:nvPicPr>
          <p:cNvPr id="4" name="Image 3"/>
          <p:cNvPicPr/>
          <p:nvPr/>
        </p:nvPicPr>
        <p:blipFill rotWithShape="1">
          <a:blip r:embed="rId2"/>
          <a:srcRect t="13528" r="9226" b="22073"/>
          <a:stretch/>
        </p:blipFill>
        <p:spPr bwMode="auto">
          <a:xfrm>
            <a:off x="313508" y="2628763"/>
            <a:ext cx="6530205" cy="3719785"/>
          </a:xfrm>
          <a:prstGeom prst="rect">
            <a:avLst/>
          </a:prstGeom>
          <a:ln>
            <a:noFill/>
          </a:ln>
          <a:extLst>
            <a:ext uri="{53640926-AAD7-44D8-BBD7-CCE9431645EC}">
              <a14:shadowObscured xmlns:a14="http://schemas.microsoft.com/office/drawing/2010/main"/>
            </a:ext>
          </a:extLst>
        </p:spPr>
      </p:pic>
      <p:pic>
        <p:nvPicPr>
          <p:cNvPr id="5" name="Image 4"/>
          <p:cNvPicPr>
            <a:picLocks noChangeAspect="1"/>
          </p:cNvPicPr>
          <p:nvPr/>
        </p:nvPicPr>
        <p:blipFill>
          <a:blip r:embed="rId3"/>
          <a:stretch>
            <a:fillRect/>
          </a:stretch>
        </p:blipFill>
        <p:spPr>
          <a:xfrm>
            <a:off x="6197481" y="5702316"/>
            <a:ext cx="646232" cy="646232"/>
          </a:xfrm>
          <a:prstGeom prst="rect">
            <a:avLst/>
          </a:prstGeom>
        </p:spPr>
      </p:pic>
      <p:sp>
        <p:nvSpPr>
          <p:cNvPr id="7" name="Rectangle 6"/>
          <p:cNvSpPr/>
          <p:nvPr/>
        </p:nvSpPr>
        <p:spPr>
          <a:xfrm>
            <a:off x="7162800" y="2628763"/>
            <a:ext cx="4324350" cy="3108543"/>
          </a:xfrm>
          <a:prstGeom prst="rect">
            <a:avLst/>
          </a:prstGeom>
        </p:spPr>
        <p:txBody>
          <a:bodyPr wrap="square">
            <a:spAutoFit/>
          </a:bodyPr>
          <a:lstStyle/>
          <a:p>
            <a:r>
              <a:rPr lang="fr-FR" sz="1400" dirty="0"/>
              <a:t>Au Belize, des informations font état de mauvais traitements infligés par la police à un homosexuel qui a été arrêté, humilié et battu pour avoir enfreint un couvre-feu. Le jeune HSH+ serait décédé des suites de complications causées par des blessures infligées par la police.</a:t>
            </a:r>
          </a:p>
          <a:p>
            <a:endParaRPr lang="fr-FR" sz="1400" dirty="0"/>
          </a:p>
          <a:p>
            <a:r>
              <a:rPr lang="fr-FR" sz="1400" dirty="0"/>
              <a:t>"La manière dont les gouvernements utilisent les technologies Internet et les smartphones pour surveiller les mouvements des personnes pendant les périodes de verrouillage ou de couvre-feu suscite de plus en plus d'inquiétudes"</a:t>
            </a:r>
          </a:p>
          <a:p>
            <a:endParaRPr lang="fr-FR" sz="1400" dirty="0"/>
          </a:p>
          <a:p>
            <a:endParaRPr lang="fr-FR" sz="1400" dirty="0"/>
          </a:p>
        </p:txBody>
      </p:sp>
      <p:sp>
        <p:nvSpPr>
          <p:cNvPr id="8" name="Rectangle 7"/>
          <p:cNvSpPr/>
          <p:nvPr/>
        </p:nvSpPr>
        <p:spPr>
          <a:xfrm>
            <a:off x="747713" y="6342911"/>
            <a:ext cx="6096000" cy="461665"/>
          </a:xfrm>
          <a:prstGeom prst="rect">
            <a:avLst/>
          </a:prstGeom>
        </p:spPr>
        <p:txBody>
          <a:bodyPr>
            <a:spAutoFit/>
          </a:bodyPr>
          <a:lstStyle/>
          <a:p>
            <a:r>
              <a:rPr lang="fr-FR" sz="1200" dirty="0">
                <a:hlinkClick r:id="rId4"/>
              </a:rPr>
              <a:t>https://www.hrw.org/news/2020/04/03/uganda-lgbt-shelter-residents-arrested-covid-19-pretext</a:t>
            </a:r>
            <a:endParaRPr lang="fr-FR" sz="1200" dirty="0"/>
          </a:p>
        </p:txBody>
      </p:sp>
      <p:sp>
        <p:nvSpPr>
          <p:cNvPr id="9" name="Rectangle 8"/>
          <p:cNvSpPr/>
          <p:nvPr/>
        </p:nvSpPr>
        <p:spPr>
          <a:xfrm>
            <a:off x="6977063" y="5985836"/>
            <a:ext cx="4936261" cy="900246"/>
          </a:xfrm>
          <a:prstGeom prst="rect">
            <a:avLst/>
          </a:prstGeom>
        </p:spPr>
        <p:txBody>
          <a:bodyPr wrap="square">
            <a:spAutoFit/>
          </a:bodyPr>
          <a:lstStyle/>
          <a:p>
            <a:r>
              <a:rPr lang="fr-FR" sz="1050" dirty="0">
                <a:hlinkClick r:id="rId5"/>
              </a:rPr>
              <a:t>https://www.unaids.org/en/resources/presscentre/pressreleaseandstatementarchive/2020/april/20200427_lgbti-covid?utm_source=UNAIDS+Newsletter&amp;utm_campaign=856a2c0774-20200427_PR_UNAIDS_and_MPact&amp;utm_medium=email&amp;utm_term=0_e7a6256e25-856a2c0774-114149409</a:t>
            </a:r>
            <a:endParaRPr lang="fr-FR" sz="1050" dirty="0"/>
          </a:p>
        </p:txBody>
      </p:sp>
      <p:pic>
        <p:nvPicPr>
          <p:cNvPr id="10" name="Image 9"/>
          <p:cNvPicPr>
            <a:picLocks noChangeAspect="1"/>
          </p:cNvPicPr>
          <p:nvPr/>
        </p:nvPicPr>
        <p:blipFill>
          <a:blip r:embed="rId3"/>
          <a:stretch>
            <a:fillRect/>
          </a:stretch>
        </p:blipFill>
        <p:spPr>
          <a:xfrm>
            <a:off x="11395710" y="2628763"/>
            <a:ext cx="646232" cy="646232"/>
          </a:xfrm>
          <a:prstGeom prst="rect">
            <a:avLst/>
          </a:prstGeom>
        </p:spPr>
      </p:pic>
    </p:spTree>
    <p:extLst>
      <p:ext uri="{BB962C8B-B14F-4D97-AF65-F5344CB8AC3E}">
        <p14:creationId xmlns:p14="http://schemas.microsoft.com/office/powerpoint/2010/main" val="170598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Actions spécifiques en cours</a:t>
            </a:r>
            <a:br>
              <a:rPr lang="fr-FR" dirty="0"/>
            </a:br>
            <a:endParaRPr lang="fr-FR" dirty="0"/>
          </a:p>
        </p:txBody>
      </p:sp>
      <p:sp>
        <p:nvSpPr>
          <p:cNvPr id="3" name="Espace réservé du contenu 2"/>
          <p:cNvSpPr>
            <a:spLocks noGrp="1"/>
          </p:cNvSpPr>
          <p:nvPr>
            <p:ph idx="1"/>
          </p:nvPr>
        </p:nvSpPr>
        <p:spPr/>
        <p:txBody>
          <a:bodyPr/>
          <a:lstStyle/>
          <a:p>
            <a:endParaRPr lang="fr-FR" dirty="0"/>
          </a:p>
          <a:p>
            <a:r>
              <a:rPr lang="fr-FR" dirty="0"/>
              <a:t>Réponses du Fonds Mondial au Cameroun</a:t>
            </a:r>
          </a:p>
          <a:p>
            <a:r>
              <a:rPr lang="fr-FR" dirty="0"/>
              <a:t>Réponses de la Coalition Plus</a:t>
            </a:r>
          </a:p>
          <a:p>
            <a:endParaRPr lang="fr-FR" dirty="0"/>
          </a:p>
          <a:p>
            <a:endParaRPr lang="fr-FR" dirty="0"/>
          </a:p>
        </p:txBody>
      </p:sp>
    </p:spTree>
    <p:extLst>
      <p:ext uri="{BB962C8B-B14F-4D97-AF65-F5344CB8AC3E}">
        <p14:creationId xmlns:p14="http://schemas.microsoft.com/office/powerpoint/2010/main" val="259973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13508" y="222071"/>
            <a:ext cx="5590901" cy="1789609"/>
          </a:xfrm>
          <a:prstGeom prst="rect">
            <a:avLst/>
          </a:prstGeom>
          <a:ln>
            <a:solidFill>
              <a:srgbClr val="FF0000"/>
            </a:solidFill>
          </a:ln>
        </p:spPr>
        <p:txBody>
          <a:bodyPr>
            <a:normAutofit fontScale="925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Réponses du Fonds Mondial au Cameroun</a:t>
            </a:r>
          </a:p>
          <a:p>
            <a:pPr>
              <a:buFont typeface="Courier New" panose="02070309020205020404" pitchFamily="49" charset="0"/>
              <a:buChar char="o"/>
            </a:pPr>
            <a:r>
              <a:rPr lang="fr-FR" dirty="0"/>
              <a:t> Outils de CCC adaptés aux HSH et personnes </a:t>
            </a:r>
            <a:r>
              <a:rPr lang="fr-FR" dirty="0" err="1"/>
              <a:t>trans</a:t>
            </a:r>
            <a:endParaRPr lang="fr-FR" dirty="0"/>
          </a:p>
          <a:p>
            <a:pPr>
              <a:buFont typeface="Courier New" panose="02070309020205020404" pitchFamily="49" charset="0"/>
              <a:buChar char="o"/>
            </a:pPr>
            <a:r>
              <a:rPr lang="fr-FR" dirty="0"/>
              <a:t>Matériels de prévention distribués aux HSH et TG</a:t>
            </a:r>
          </a:p>
          <a:p>
            <a:pPr>
              <a:buFont typeface="Courier New" panose="02070309020205020404" pitchFamily="49" charset="0"/>
              <a:buChar char="o"/>
            </a:pPr>
            <a:r>
              <a:rPr lang="fr-FR" dirty="0"/>
              <a:t>Documentation des VBG</a:t>
            </a:r>
          </a:p>
        </p:txBody>
      </p:sp>
      <p:sp>
        <p:nvSpPr>
          <p:cNvPr id="3" name="Espace réservé du contenu 2"/>
          <p:cNvSpPr txBox="1">
            <a:spLocks/>
          </p:cNvSpPr>
          <p:nvPr/>
        </p:nvSpPr>
        <p:spPr>
          <a:xfrm>
            <a:off x="6309360" y="248195"/>
            <a:ext cx="5603964" cy="1763486"/>
          </a:xfrm>
          <a:prstGeom prst="rect">
            <a:avLst/>
          </a:prstGeom>
          <a:ln>
            <a:solidFill>
              <a:schemeClr val="tx1"/>
            </a:solidFill>
          </a:ln>
        </p:spPr>
        <p:txBody>
          <a:bodyPr>
            <a:normAutofit fontScale="77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Réponses de la coalition Plus</a:t>
            </a:r>
          </a:p>
          <a:p>
            <a:pPr>
              <a:buFont typeface="Courier New" panose="02070309020205020404" pitchFamily="49" charset="0"/>
              <a:buChar char="o"/>
            </a:pPr>
            <a:r>
              <a:rPr lang="fr-FR" dirty="0"/>
              <a:t>Mobilisation des ressources à travers les plateformes régionales pour appuyer la réponse anti-covid19 au sein des associations partenaires C+, notamment LGBT et  Kit nutritionnel pour les femmes </a:t>
            </a:r>
            <a:r>
              <a:rPr lang="fr-FR" dirty="0" err="1"/>
              <a:t>trans</a:t>
            </a:r>
            <a:r>
              <a:rPr lang="fr-FR" dirty="0"/>
              <a:t> de la ville de Yaoundé</a:t>
            </a:r>
          </a:p>
          <a:p>
            <a:pPr>
              <a:buFont typeface="Courier New" panose="02070309020205020404" pitchFamily="49" charset="0"/>
              <a:buChar char="o"/>
            </a:pPr>
            <a:r>
              <a:rPr lang="fr-FR" dirty="0"/>
              <a:t>Plan d’action d’AGCS Plus anti </a:t>
            </a:r>
            <a:r>
              <a:rPr lang="fr-FR" dirty="0" err="1"/>
              <a:t>covid</a:t>
            </a:r>
            <a:r>
              <a:rPr lang="fr-FR" dirty="0"/>
              <a:t> 19 en Afrique francophone</a:t>
            </a:r>
          </a:p>
          <a:p>
            <a:pPr>
              <a:buFont typeface="Courier New" panose="02070309020205020404" pitchFamily="49" charset="0"/>
              <a:buChar char="o"/>
            </a:pPr>
            <a:endParaRPr lang="fr-FR" dirty="0"/>
          </a:p>
          <a:p>
            <a:pPr marL="0" indent="0">
              <a:buNone/>
            </a:pPr>
            <a:endParaRPr lang="fr-FR" dirty="0"/>
          </a:p>
        </p:txBody>
      </p:sp>
      <p:pic>
        <p:nvPicPr>
          <p:cNvPr id="4" name="Image 3"/>
          <p:cNvPicPr>
            <a:picLocks noChangeAspect="1"/>
          </p:cNvPicPr>
          <p:nvPr/>
        </p:nvPicPr>
        <p:blipFill rotWithShape="1">
          <a:blip r:embed="rId2"/>
          <a:srcRect l="6763" t="18081" r="37638" b="15090"/>
          <a:stretch/>
        </p:blipFill>
        <p:spPr>
          <a:xfrm>
            <a:off x="91442" y="2272937"/>
            <a:ext cx="6257107" cy="4545874"/>
          </a:xfrm>
          <a:prstGeom prst="rect">
            <a:avLst/>
          </a:prstGeom>
        </p:spPr>
      </p:pic>
      <p:pic>
        <p:nvPicPr>
          <p:cNvPr id="6" name="Image 5"/>
          <p:cNvPicPr>
            <a:picLocks noChangeAspect="1"/>
          </p:cNvPicPr>
          <p:nvPr/>
        </p:nvPicPr>
        <p:blipFill rotWithShape="1">
          <a:blip r:embed="rId3"/>
          <a:srcRect l="24031" t="24553" r="24767" b="12053"/>
          <a:stretch/>
        </p:blipFill>
        <p:spPr>
          <a:xfrm>
            <a:off x="6361609" y="2129246"/>
            <a:ext cx="5721534" cy="4519749"/>
          </a:xfrm>
          <a:prstGeom prst="rect">
            <a:avLst/>
          </a:prstGeom>
        </p:spPr>
      </p:pic>
    </p:spTree>
    <p:extLst>
      <p:ext uri="{BB962C8B-B14F-4D97-AF65-F5344CB8AC3E}">
        <p14:creationId xmlns:p14="http://schemas.microsoft.com/office/powerpoint/2010/main" val="300917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4583" y="2349925"/>
            <a:ext cx="3643027" cy="2456442"/>
          </a:xfrm>
        </p:spPr>
        <p:txBody>
          <a:bodyPr>
            <a:normAutofit fontScale="90000"/>
          </a:bodyPr>
          <a:lstStyle/>
          <a:p>
            <a:r>
              <a:rPr lang="fr-FR" dirty="0"/>
              <a:t>Recommandations et opportunités</a:t>
            </a:r>
            <a:br>
              <a:rPr lang="fr-FR" dirty="0"/>
            </a:br>
            <a:endParaRPr lang="fr-FR" dirty="0"/>
          </a:p>
        </p:txBody>
      </p:sp>
      <p:sp>
        <p:nvSpPr>
          <p:cNvPr id="3" name="Espace réservé du contenu 2"/>
          <p:cNvSpPr>
            <a:spLocks noGrp="1"/>
          </p:cNvSpPr>
          <p:nvPr>
            <p:ph idx="1"/>
          </p:nvPr>
        </p:nvSpPr>
        <p:spPr/>
        <p:txBody>
          <a:bodyPr/>
          <a:lstStyle/>
          <a:p>
            <a:r>
              <a:rPr lang="fr-FR" dirty="0"/>
              <a:t>Recommandations des raisons mondiaux LGBTI (MPACT &amp; GATE)</a:t>
            </a:r>
          </a:p>
          <a:p>
            <a:endParaRPr lang="fr-FR" dirty="0"/>
          </a:p>
          <a:p>
            <a:r>
              <a:rPr lang="fr-FR" dirty="0"/>
              <a:t>Recommandations des PTF (ONUSIDA &amp; Haut Commissariat des Droits de l’Homme aux Nations Unies)</a:t>
            </a:r>
          </a:p>
          <a:p>
            <a:endParaRPr lang="fr-FR" dirty="0"/>
          </a:p>
          <a:p>
            <a:r>
              <a:rPr lang="fr-FR" dirty="0"/>
              <a:t>Opportunités de financement pour les OSC LGBTI</a:t>
            </a:r>
          </a:p>
        </p:txBody>
      </p:sp>
    </p:spTree>
    <p:extLst>
      <p:ext uri="{BB962C8B-B14F-4D97-AF65-F5344CB8AC3E}">
        <p14:creationId xmlns:p14="http://schemas.microsoft.com/office/powerpoint/2010/main" val="121179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13508" y="222071"/>
            <a:ext cx="5590901" cy="6322420"/>
          </a:xfrm>
          <a:prstGeom prst="rect">
            <a:avLst/>
          </a:prstGeom>
          <a:ln>
            <a:solidFill>
              <a:srgbClr val="FF0000"/>
            </a:solidFill>
          </a:ln>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Recommandations des raisons mondiaux LGBTI (MPACT &amp; GATE) pour la réponse au COVID19</a:t>
            </a:r>
          </a:p>
          <a:p>
            <a:pPr marL="0" indent="0">
              <a:buNone/>
            </a:pPr>
            <a:endParaRPr lang="fr-FR" b="1" dirty="0"/>
          </a:p>
          <a:p>
            <a:pPr>
              <a:buFont typeface="Courier New" panose="02070309020205020404" pitchFamily="49" charset="0"/>
              <a:buChar char="o"/>
            </a:pPr>
            <a:r>
              <a:rPr lang="fr-FR" dirty="0"/>
              <a:t> Impliquer les personnes LGBTI dans la planification de la réponse publique et les messages de prévention autour de COVID-19</a:t>
            </a:r>
          </a:p>
          <a:p>
            <a:pPr>
              <a:buFont typeface="Courier New" panose="02070309020205020404" pitchFamily="49" charset="0"/>
              <a:buChar char="o"/>
            </a:pPr>
            <a:r>
              <a:rPr lang="fr-FR" dirty="0"/>
              <a:t>Accroître l'accès à des logements d'urgence et sûrs appropriés pour les LGBTI récemment expulsées.</a:t>
            </a:r>
          </a:p>
          <a:p>
            <a:pPr>
              <a:buFont typeface="Courier New" panose="02070309020205020404" pitchFamily="49" charset="0"/>
              <a:buChar char="o"/>
            </a:pPr>
            <a:r>
              <a:rPr lang="fr-FR" dirty="0"/>
              <a:t>Empêcher l’utilisation de la surveillance de l’État via les technologies de communication des données personnelles des personnes LGBTI</a:t>
            </a:r>
          </a:p>
          <a:p>
            <a:pPr>
              <a:buFont typeface="Courier New" panose="02070309020205020404" pitchFamily="49" charset="0"/>
              <a:buChar char="o"/>
            </a:pPr>
            <a:r>
              <a:rPr lang="fr-FR" dirty="0"/>
              <a:t>Dénoncer la désinformation qui fait des LGBT des boucs-émissaires</a:t>
            </a:r>
          </a:p>
          <a:p>
            <a:pPr>
              <a:buFont typeface="Courier New" panose="02070309020205020404" pitchFamily="49" charset="0"/>
              <a:buChar char="o"/>
            </a:pPr>
            <a:r>
              <a:rPr lang="fr-FR" dirty="0"/>
              <a:t>Arrêter les raids contre les organisations, abris et espaces dirigés par les LGBTI et renoncer à arrêter des personnes en raison de leur orientation sexuelle, de leur identité de genre ou de leur expression.</a:t>
            </a:r>
          </a:p>
        </p:txBody>
      </p:sp>
      <p:sp>
        <p:nvSpPr>
          <p:cNvPr id="3" name="Espace réservé du contenu 2"/>
          <p:cNvSpPr txBox="1">
            <a:spLocks/>
          </p:cNvSpPr>
          <p:nvPr/>
        </p:nvSpPr>
        <p:spPr>
          <a:xfrm>
            <a:off x="6309360" y="248195"/>
            <a:ext cx="5603964" cy="6296296"/>
          </a:xfrm>
          <a:prstGeom prst="rect">
            <a:avLst/>
          </a:prstGeom>
          <a:ln>
            <a:solidFill>
              <a:schemeClr val="tx1"/>
            </a:solidFill>
          </a:ln>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fr-FR" b="1" dirty="0"/>
              <a:t>Recommandations des PTF (ONUSIDA &amp; Haut Commissariat des Droits de l’Homme aux Nations Unies</a:t>
            </a:r>
            <a:r>
              <a:rPr lang="fr-FR" dirty="0"/>
              <a:t>)</a:t>
            </a:r>
          </a:p>
          <a:p>
            <a:pPr>
              <a:buFont typeface="Courier New" panose="02070309020205020404" pitchFamily="49" charset="0"/>
              <a:buChar char="o"/>
            </a:pPr>
            <a:endParaRPr lang="fr-FR" dirty="0"/>
          </a:p>
          <a:p>
            <a:pPr>
              <a:buFont typeface="Courier New" panose="02070309020205020404" pitchFamily="49" charset="0"/>
              <a:buChar char="o"/>
            </a:pPr>
            <a:r>
              <a:rPr lang="fr-FR" dirty="0"/>
              <a:t>Appliquer des  mesures visant à faire face aux impacts socio-économiques de la pandémie en tenant compte des vulnérabilités des LGBTI</a:t>
            </a:r>
          </a:p>
          <a:p>
            <a:pPr>
              <a:buFont typeface="Courier New" panose="02070309020205020404" pitchFamily="49" charset="0"/>
              <a:buChar char="o"/>
            </a:pPr>
            <a:r>
              <a:rPr lang="fr-FR" dirty="0"/>
              <a:t>inclure la population LGBTI dans la provision des services de soutien et autres mesures pour lutter contre la violence sexiste pendant la pandémie de COVID-19 </a:t>
            </a:r>
          </a:p>
          <a:p>
            <a:pPr>
              <a:buFont typeface="Courier New" panose="02070309020205020404" pitchFamily="49" charset="0"/>
              <a:buChar char="o"/>
            </a:pPr>
            <a:r>
              <a:rPr lang="fr-FR" dirty="0"/>
              <a:t>Ne pas recourir à l'état d'urgence ou à d'autres mesures d'urgence pour faire reculer les droits et garanties existants qui s'appliquent aux personnes LGBTI</a:t>
            </a:r>
          </a:p>
          <a:p>
            <a:pPr>
              <a:buFont typeface="Courier New" panose="02070309020205020404" pitchFamily="49" charset="0"/>
              <a:buChar char="o"/>
            </a:pPr>
            <a:r>
              <a:rPr lang="fr-FR" dirty="0"/>
              <a:t>Protéger l'accès continu aux services de soins (réduction des risques, les préservatifs et gel, la </a:t>
            </a:r>
            <a:r>
              <a:rPr lang="fr-FR" dirty="0" err="1"/>
              <a:t>PrEP</a:t>
            </a:r>
            <a:r>
              <a:rPr lang="fr-FR" dirty="0"/>
              <a:t>, les ARV, les thérapies hormonales et les services de santé mentale pour les personnes LGBTI)</a:t>
            </a:r>
          </a:p>
          <a:p>
            <a:pPr>
              <a:buFont typeface="Courier New" panose="02070309020205020404" pitchFamily="49" charset="0"/>
              <a:buChar char="o"/>
            </a:pPr>
            <a:endParaRPr lang="fr-FR" dirty="0"/>
          </a:p>
        </p:txBody>
      </p:sp>
    </p:spTree>
    <p:extLst>
      <p:ext uri="{BB962C8B-B14F-4D97-AF65-F5344CB8AC3E}">
        <p14:creationId xmlns:p14="http://schemas.microsoft.com/office/powerpoint/2010/main" val="147768991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Office_36805009_TF23154475.potx" id="{02728E3E-B94D-4EAC-ADA6-BBB230CDB533}" vid="{5582FFE9-BBA6-4B40-9515-DD0594B5AB9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8F3D8C7-1E6F-4D15-8163-ADBC81A00AAD}">
  <ds:schemaRefs>
    <ds:schemaRef ds:uri="http://schemas.microsoft.com/sharepoint/v3/contenttype/forms"/>
  </ds:schemaRefs>
</ds:datastoreItem>
</file>

<file path=customXml/itemProps2.xml><?xml version="1.0" encoding="utf-8"?>
<ds:datastoreItem xmlns:ds="http://schemas.openxmlformats.org/officeDocument/2006/customXml" ds:itemID="{F3A8986E-DA64-415A-A390-AF2FFA01B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24716F-C831-4AC2-BB0A-5EC60E4671B3}">
  <ds:schemaRefs>
    <ds:schemaRef ds:uri="http://purl.org/dc/elements/1.1/"/>
    <ds:schemaRef ds:uri="http://schemas.microsoft.com/office/2006/metadata/properties"/>
    <ds:schemaRef ds:uri="71af3243-3dd4-4a8d-8c0d-dd76da1f02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Conception Atlas</Template>
  <TotalTime>0</TotalTime>
  <Words>891</Words>
  <Application>Microsoft Office PowerPoint</Application>
  <PresentationFormat>Grand écran</PresentationFormat>
  <Paragraphs>75</Paragraphs>
  <Slides>11</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Calibri</vt:lpstr>
      <vt:lpstr>Calibri Light</vt:lpstr>
      <vt:lpstr>Courier New</vt:lpstr>
      <vt:lpstr>Rockwell</vt:lpstr>
      <vt:lpstr>Wingdings</vt:lpstr>
      <vt:lpstr>Zilla Slab</vt:lpstr>
      <vt:lpstr>Atlas</vt:lpstr>
      <vt:lpstr>Prise en compte  du genre et des droits humains dans la lutte contre le COVID-19: le cas des LGBTI</vt:lpstr>
      <vt:lpstr>Sommaire</vt:lpstr>
      <vt:lpstr>COVID – 19 chez les LGBTI </vt:lpstr>
      <vt:lpstr>Présentation PowerPoint</vt:lpstr>
      <vt:lpstr>Présentation PowerPoint</vt:lpstr>
      <vt:lpstr>Actions spécifiques en cours </vt:lpstr>
      <vt:lpstr>Présentation PowerPoint</vt:lpstr>
      <vt:lpstr>Recommandations et opportunités </vt:lpstr>
      <vt:lpstr>Présentation PowerPoint</vt:lpstr>
      <vt:lpstr>Opportunités de financement pour les OSC LGBT </vt:lpstr>
      <vt:lpstr>Merci pour votre attention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2020-04-27T07:57:42Z</dcterms:created>
  <dcterms:modified xsi:type="dcterms:W3CDTF">2020-04-27T15:42:13Z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